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59" r:id="rId5"/>
    <p:sldId id="260" r:id="rId6"/>
    <p:sldId id="257" r:id="rId7"/>
    <p:sldId id="276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  <p:sldId id="261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54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59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13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75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83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66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470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825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886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52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60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292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80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43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90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71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450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697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8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70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02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96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57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63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00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89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A8BA-B6FD-431D-8777-B980492BEEE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6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tratejikplan@aku.edu.t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jikplan@aku.edu.tr" TargetMode="External"/><Relationship Id="rId2" Type="http://schemas.openxmlformats.org/officeDocument/2006/relationships/hyperlink" Target="mailto:mciceklitas@aku.edu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1690688"/>
            <a:ext cx="1072614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BİRİM FAALİYET RAPORU HAZIRLAMA </a:t>
            </a:r>
          </a:p>
          <a:p>
            <a:pPr algn="ctr"/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EĞİTİMİ</a:t>
            </a:r>
          </a:p>
          <a:p>
            <a:pPr algn="ctr"/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-EĞİTİM BİRİMLERİ-</a:t>
            </a:r>
          </a:p>
          <a:p>
            <a:pPr algn="ctr"/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17.12.2025</a:t>
            </a:r>
          </a:p>
          <a:p>
            <a:pPr algn="ctr"/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 GELİŞTİRME DAİRE BAŞKANLIĞI</a:t>
            </a:r>
          </a:p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 ŞUBE MÜDÜRLÜĞÜ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82" y="495400"/>
            <a:ext cx="1222375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95417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TABLOLARIN BÜTÜNLÜĞÜ</a:t>
            </a:r>
          </a:p>
        </p:txBody>
      </p:sp>
      <p:sp>
        <p:nvSpPr>
          <p:cNvPr id="6" name="Sağ Ok 5"/>
          <p:cNvSpPr/>
          <p:nvPr/>
        </p:nvSpPr>
        <p:spPr>
          <a:xfrm>
            <a:off x="6219212" y="3293572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569400" y="2857384"/>
            <a:ext cx="423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Tabloya ilişkin faaliyet gerçekleşmemişse tabloyu silmeyiniz.</a:t>
            </a:r>
          </a:p>
        </p:txBody>
      </p:sp>
      <p:pic>
        <p:nvPicPr>
          <p:cNvPr id="10" name="Resim 9"/>
          <p:cNvPicPr/>
          <p:nvPr/>
        </p:nvPicPr>
        <p:blipFill>
          <a:blip r:embed="rId2"/>
          <a:stretch>
            <a:fillRect/>
          </a:stretch>
        </p:blipFill>
        <p:spPr>
          <a:xfrm>
            <a:off x="335280" y="1365481"/>
            <a:ext cx="576072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426969" y="307589"/>
            <a:ext cx="787734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YAYIN VE ATIF SAYILARINA İLİŞKİN TABLO</a:t>
            </a:r>
          </a:p>
        </p:txBody>
      </p:sp>
      <p:pic>
        <p:nvPicPr>
          <p:cNvPr id="8" name="Resim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6309" y="908606"/>
            <a:ext cx="6153075" cy="15641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9" y="2611120"/>
            <a:ext cx="8562975" cy="390525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5" y="2607707"/>
            <a:ext cx="3262746" cy="31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1434306"/>
            <a:ext cx="9518073" cy="5133975"/>
          </a:xfrm>
          <a:prstGeom prst="rect">
            <a:avLst/>
          </a:prstGeom>
        </p:spPr>
      </p:pic>
      <p:sp>
        <p:nvSpPr>
          <p:cNvPr id="12" name="Sağ Ok 11"/>
          <p:cNvSpPr/>
          <p:nvPr/>
        </p:nvSpPr>
        <p:spPr>
          <a:xfrm rot="7902567">
            <a:off x="2459086" y="4870165"/>
            <a:ext cx="1177636" cy="720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426969" y="307589"/>
            <a:ext cx="787734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YAYIN VE ATIF SAYILARINA İLİŞKİN TABLO</a:t>
            </a:r>
          </a:p>
        </p:txBody>
      </p:sp>
    </p:spTree>
    <p:extLst>
      <p:ext uri="{BB962C8B-B14F-4D97-AF65-F5344CB8AC3E}">
        <p14:creationId xmlns:p14="http://schemas.microsoft.com/office/powerpoint/2010/main" val="21180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40" y="888346"/>
            <a:ext cx="10477500" cy="5692564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372340" y="2050473"/>
            <a:ext cx="8840933" cy="1385454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2440823" y="252702"/>
            <a:ext cx="787734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YAYIN VE ATIF SAYILARINA İLİŞKİN TABLO</a:t>
            </a:r>
          </a:p>
        </p:txBody>
      </p:sp>
    </p:spTree>
    <p:extLst>
      <p:ext uri="{BB962C8B-B14F-4D97-AF65-F5344CB8AC3E}">
        <p14:creationId xmlns:p14="http://schemas.microsoft.com/office/powerpoint/2010/main" val="42348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77" y="888345"/>
            <a:ext cx="9039225" cy="5724525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955964" y="1825625"/>
            <a:ext cx="803563" cy="273252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6096000" y="1825625"/>
            <a:ext cx="803563" cy="273252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2440823" y="190828"/>
            <a:ext cx="787734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YAYIN VE ATIF SAYILARINA İLİŞKİN TABLO</a:t>
            </a:r>
          </a:p>
        </p:txBody>
      </p:sp>
    </p:spTree>
    <p:extLst>
      <p:ext uri="{BB962C8B-B14F-4D97-AF65-F5344CB8AC3E}">
        <p14:creationId xmlns:p14="http://schemas.microsoft.com/office/powerpoint/2010/main" val="8787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693450" y="183285"/>
            <a:ext cx="376949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TABLOSU</a:t>
            </a:r>
          </a:p>
        </p:txBody>
      </p:sp>
      <p:pic>
        <p:nvPicPr>
          <p:cNvPr id="8" name="Resim 7"/>
          <p:cNvPicPr/>
          <p:nvPr/>
        </p:nvPicPr>
        <p:blipFill>
          <a:blip r:embed="rId2"/>
          <a:stretch>
            <a:fillRect/>
          </a:stretch>
        </p:blipFill>
        <p:spPr>
          <a:xfrm>
            <a:off x="554182" y="841442"/>
            <a:ext cx="5760720" cy="4087495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027906"/>
            <a:ext cx="5760720" cy="27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693450" y="183285"/>
            <a:ext cx="376949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TABLOSU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345"/>
            <a:ext cx="12192000" cy="5969655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19824261">
            <a:off x="1408243" y="1384352"/>
            <a:ext cx="1060105" cy="6126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 rot="15986739">
            <a:off x="4049935" y="3792734"/>
            <a:ext cx="854250" cy="4171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8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693450" y="183285"/>
            <a:ext cx="521008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MALİ DENETİM SONUÇLARI</a:t>
            </a:r>
          </a:p>
        </p:txBody>
      </p:sp>
      <p:pic>
        <p:nvPicPr>
          <p:cNvPr id="8" name="Resim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53640" y="1690688"/>
            <a:ext cx="7071360" cy="27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7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41965" y="165034"/>
            <a:ext cx="394685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 VE HEDEFLER</a:t>
            </a:r>
          </a:p>
        </p:txBody>
      </p:sp>
      <p:sp>
        <p:nvSpPr>
          <p:cNvPr id="8" name="Sağ Ok 7"/>
          <p:cNvSpPr/>
          <p:nvPr/>
        </p:nvSpPr>
        <p:spPr>
          <a:xfrm>
            <a:off x="6617323" y="5495759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7950756" y="5299845"/>
            <a:ext cx="410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kamuoyuna ilan ettiği hedefleri yazılır.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581775" y="2935000"/>
            <a:ext cx="5151391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bölüm birimin Kurumsal-İç Kontrol-Misyon ve Vizyon sekmesinde bir önceki yıl ilan ettiği bilgiler ile uyumlu olmalıdır.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94" y="1137444"/>
            <a:ext cx="5743575" cy="5295900"/>
          </a:xfrm>
          <a:prstGeom prst="rect">
            <a:avLst/>
          </a:prstGeom>
        </p:spPr>
      </p:pic>
      <p:sp>
        <p:nvSpPr>
          <p:cNvPr id="12" name="Sağ Ok 11"/>
          <p:cNvSpPr/>
          <p:nvPr/>
        </p:nvSpPr>
        <p:spPr>
          <a:xfrm rot="20995797">
            <a:off x="5981595" y="1503316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7468156" y="980285"/>
            <a:ext cx="410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kamuoyuna ilan ettiği amaçları yazılır.</a:t>
            </a:r>
          </a:p>
        </p:txBody>
      </p:sp>
    </p:spTree>
    <p:extLst>
      <p:ext uri="{BB962C8B-B14F-4D97-AF65-F5344CB8AC3E}">
        <p14:creationId xmlns:p14="http://schemas.microsoft.com/office/powerpoint/2010/main" val="27107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401350" y="230188"/>
            <a:ext cx="569899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GÖSTERGELERİ</a:t>
            </a:r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9390" y="851852"/>
            <a:ext cx="6106160" cy="48494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959326"/>
            <a:ext cx="5886450" cy="4634548"/>
          </a:xfrm>
          <a:prstGeom prst="rect">
            <a:avLst/>
          </a:prstGeom>
        </p:spPr>
      </p:pic>
      <p:sp>
        <p:nvSpPr>
          <p:cNvPr id="13" name="Çarpma 12"/>
          <p:cNvSpPr/>
          <p:nvPr/>
        </p:nvSpPr>
        <p:spPr>
          <a:xfrm>
            <a:off x="1946623" y="5807710"/>
            <a:ext cx="1454727" cy="10732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79" y="5656124"/>
            <a:ext cx="1246621" cy="11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382"/>
            <a:ext cx="12192000" cy="584661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008911" y="201474"/>
            <a:ext cx="897867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TASLAKLARINA NEREDEN ERİŞEBİLİRİZ?</a:t>
            </a:r>
          </a:p>
        </p:txBody>
      </p:sp>
      <p:sp>
        <p:nvSpPr>
          <p:cNvPr id="7" name="Sağ Ok 6"/>
          <p:cNvSpPr/>
          <p:nvPr/>
        </p:nvSpPr>
        <p:spPr>
          <a:xfrm rot="9149229">
            <a:off x="8455470" y="5076367"/>
            <a:ext cx="1011382" cy="5470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0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613950" y="428814"/>
            <a:ext cx="582576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 KONTROL GÜVENCE BEYANI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50" y="1169988"/>
            <a:ext cx="5825762" cy="56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49300" y="1152738"/>
            <a:ext cx="101092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Ekleme ve çıkarmalar yapıldıktan sonra "İçindekiler" bölümünü ve "Tablolar Listesini" güncelleyiniz. Başlık numaraları ve tablo sayıları aritmetik olarak artmalıdır.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49300" y="2232738"/>
            <a:ext cx="10109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 tamamlandıktan sonra EK-1'de yer alan iç kontrol güvence beyanı, harcama yetkilisince; EK-2 ise birim yönetim kurulu üyeleri tarafından imzalanacaktır. Yalnızca bu iki sayfa imzalandıktan sonra taranarak resmi yazı (EBYS) ekinde Strateji Geliştirme Daire Başkanlığına gönderilecektir. Raporun ayrıca fiziki ortamda gönderilmesine gerek yoktur.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49300" y="4141316"/>
            <a:ext cx="100203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Hazırlamış olduğunuz birim faaliyet raporu: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geç ocak ayı sonuna kadar birim web sayfanızdan kamuoyuna duyurulacak,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 formatında elektronik postayla </a:t>
            </a:r>
            <a:r>
              <a:rPr lang="tr-TR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stratejikplan@aku.edu.tr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adresine gönderilecek,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Rektörlük makamına sunulmak üzere Resmi yazıyla Strateji Geliştirme Daire Başkanlığı’na gönderilecektir.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601310" y="285750"/>
            <a:ext cx="498937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SÜRECİN TAMAMLANMASI</a:t>
            </a:r>
          </a:p>
        </p:txBody>
      </p:sp>
    </p:spTree>
    <p:extLst>
      <p:ext uri="{BB962C8B-B14F-4D97-AF65-F5344CB8AC3E}">
        <p14:creationId xmlns:p14="http://schemas.microsoft.com/office/powerpoint/2010/main" val="35530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290410" y="365125"/>
            <a:ext cx="185820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İLETİŞİM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594706" y="1146501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Sorularınız için;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8200" y="2574208"/>
            <a:ext cx="4635500" cy="3000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Dahili: 0272 218 1340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mciceklitas@aku.edu.tr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stratejikplan@aku.edu.tr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 Hizmetler Uzmanı Mehmet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Çiçeklitaş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Şube Müdür V.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Şube Müdürlüğü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Geliştirme Daire Başkanlığı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615839" y="2781956"/>
            <a:ext cx="46355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Dahili: 0272 218 1413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catalay@aku.edu.tr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stratejikplan@aku.edu.tr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Bilgisayar İşletmeni Can Atalay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Şube Müdürlüğü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Geliştirme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190269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008911" y="201474"/>
            <a:ext cx="897867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TASLAKLARINA NEREDEN ERİŞEBİLİRİZ?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A0A9BA5-79D4-4F62-7996-6A6A299A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7526"/>
            <a:ext cx="12192001" cy="58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5" y="1128647"/>
            <a:ext cx="7038109" cy="549591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184075" y="230188"/>
            <a:ext cx="302384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 SAYFASI</a:t>
            </a:r>
          </a:p>
        </p:txBody>
      </p:sp>
      <p:sp>
        <p:nvSpPr>
          <p:cNvPr id="6" name="Sağ Ok 5"/>
          <p:cNvSpPr/>
          <p:nvPr/>
        </p:nvSpPr>
        <p:spPr>
          <a:xfrm>
            <a:off x="4996340" y="2535382"/>
            <a:ext cx="181494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145570" y="2524780"/>
            <a:ext cx="223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önceki yıl</a:t>
            </a:r>
          </a:p>
        </p:txBody>
      </p:sp>
      <p:sp>
        <p:nvSpPr>
          <p:cNvPr id="8" name="Sağ Ok 7"/>
          <p:cNvSpPr/>
          <p:nvPr/>
        </p:nvSpPr>
        <p:spPr>
          <a:xfrm>
            <a:off x="5188527" y="6032618"/>
            <a:ext cx="181494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7173738" y="5996262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Raporun hazırlandığı yıl</a:t>
            </a:r>
          </a:p>
        </p:txBody>
      </p:sp>
    </p:spTree>
    <p:extLst>
      <p:ext uri="{BB962C8B-B14F-4D97-AF65-F5344CB8AC3E}">
        <p14:creationId xmlns:p14="http://schemas.microsoft.com/office/powerpoint/2010/main" val="23052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41965" y="165034"/>
            <a:ext cx="597618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MİSYON VE VİZYON BAŞLIĞI</a:t>
            </a:r>
          </a:p>
        </p:txBody>
      </p:sp>
      <p:sp>
        <p:nvSpPr>
          <p:cNvPr id="6" name="Sağ Ok 5"/>
          <p:cNvSpPr/>
          <p:nvPr/>
        </p:nvSpPr>
        <p:spPr>
          <a:xfrm>
            <a:off x="6559751" y="2291540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087407" y="1322213"/>
            <a:ext cx="4104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mevcut olan misyon ve vizyon bildirimi yazılır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654363" y="3772055"/>
            <a:ext cx="5151391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bölüm, birimin Kurumsal-İç Kontrol-Misyon ve Vizyon sekmesinde bir önceki yıl ilan ettiği bilgiler ile uyumlu olmalıdır.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01" y="1082392"/>
            <a:ext cx="59245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41499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AÇIKLAMALARI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6" y="1027906"/>
            <a:ext cx="5062538" cy="41433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8" y="960091"/>
            <a:ext cx="6075363" cy="4524375"/>
          </a:xfrm>
          <a:prstGeom prst="rect">
            <a:avLst/>
          </a:prstGeom>
        </p:spPr>
      </p:pic>
      <p:sp>
        <p:nvSpPr>
          <p:cNvPr id="10" name="Sağ Ok 9"/>
          <p:cNvSpPr/>
          <p:nvPr/>
        </p:nvSpPr>
        <p:spPr>
          <a:xfrm rot="5400000">
            <a:off x="1913572" y="5228157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573596" y="5935696"/>
            <a:ext cx="423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Açıklama yapılmamış</a:t>
            </a:r>
          </a:p>
        </p:txBody>
      </p:sp>
      <p:sp>
        <p:nvSpPr>
          <p:cNvPr id="12" name="Sağ Ok 11"/>
          <p:cNvSpPr/>
          <p:nvPr/>
        </p:nvSpPr>
        <p:spPr>
          <a:xfrm rot="5400000">
            <a:off x="8688982" y="5366202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6769100" y="6091204"/>
            <a:ext cx="474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Taslak açıklamaları kalmış</a:t>
            </a:r>
          </a:p>
        </p:txBody>
      </p:sp>
    </p:spTree>
    <p:extLst>
      <p:ext uri="{BB962C8B-B14F-4D97-AF65-F5344CB8AC3E}">
        <p14:creationId xmlns:p14="http://schemas.microsoft.com/office/powerpoint/2010/main" val="13085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41499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AÇIKLAMALARI</a:t>
            </a:r>
          </a:p>
        </p:txBody>
      </p:sp>
      <p:sp>
        <p:nvSpPr>
          <p:cNvPr id="6" name="Sağ Ok 5"/>
          <p:cNvSpPr/>
          <p:nvPr/>
        </p:nvSpPr>
        <p:spPr>
          <a:xfrm>
            <a:off x="6002639" y="3488676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905099" y="2918910"/>
            <a:ext cx="5070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Açıklamalarda yer alan bilgiler 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GZFT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bölümleri uyumlu olmalıdır.</a:t>
            </a:r>
          </a:p>
        </p:txBody>
      </p:sp>
      <p:pic>
        <p:nvPicPr>
          <p:cNvPr id="11" name="Resim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74049" y="1214439"/>
            <a:ext cx="5760720" cy="47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41499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AÇIKLAMALARI</a:t>
            </a:r>
          </a:p>
        </p:txBody>
      </p:sp>
      <p:sp>
        <p:nvSpPr>
          <p:cNvPr id="6" name="Sağ Ok 5"/>
          <p:cNvSpPr/>
          <p:nvPr/>
        </p:nvSpPr>
        <p:spPr>
          <a:xfrm>
            <a:off x="6002639" y="3488676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905099" y="2918910"/>
            <a:ext cx="5070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Açıklamalarda yer alan bilgiler 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GZFT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bölümleri uyumlu olmalıdır.</a:t>
            </a:r>
          </a:p>
        </p:txBody>
      </p:sp>
      <p:pic>
        <p:nvPicPr>
          <p:cNvPr id="8" name="Resim 7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73" y="2111088"/>
            <a:ext cx="5760720" cy="34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95417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TABLOLARIN BÜTÜNLÜĞÜ</a:t>
            </a:r>
          </a:p>
        </p:txBody>
      </p:sp>
      <p:sp>
        <p:nvSpPr>
          <p:cNvPr id="6" name="Sağ Ok 5"/>
          <p:cNvSpPr/>
          <p:nvPr/>
        </p:nvSpPr>
        <p:spPr>
          <a:xfrm>
            <a:off x="6219212" y="3293572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569400" y="2857384"/>
            <a:ext cx="423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Tabloya ilişkin faaliyet gerçekleşmemişse tabloyu silmeyiniz.</a:t>
            </a:r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335280" y="2364972"/>
            <a:ext cx="5760720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666</TotalTime>
  <Words>419</Words>
  <Application>Microsoft Office PowerPoint</Application>
  <PresentationFormat>Geniş ekran</PresentationFormat>
  <Paragraphs>91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Wingdings 3</vt:lpstr>
      <vt:lpstr>Office Teması</vt:lpstr>
      <vt:lpstr>Duman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HP</dc:creator>
  <cp:lastModifiedBy>HP</cp:lastModifiedBy>
  <cp:revision>27</cp:revision>
  <dcterms:created xsi:type="dcterms:W3CDTF">2025-12-15T17:45:10Z</dcterms:created>
  <dcterms:modified xsi:type="dcterms:W3CDTF">2025-12-17T13:09:47Z</dcterms:modified>
</cp:coreProperties>
</file>