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6" r:id="rId4"/>
    <p:sldId id="259" r:id="rId5"/>
    <p:sldId id="260" r:id="rId6"/>
    <p:sldId id="257" r:id="rId7"/>
    <p:sldId id="276" r:id="rId8"/>
    <p:sldId id="262" r:id="rId9"/>
    <p:sldId id="264" r:id="rId10"/>
    <p:sldId id="263" r:id="rId11"/>
    <p:sldId id="265" r:id="rId12"/>
    <p:sldId id="270" r:id="rId13"/>
    <p:sldId id="271" r:id="rId14"/>
    <p:sldId id="272" r:id="rId15"/>
    <p:sldId id="277" r:id="rId16"/>
    <p:sldId id="278" r:id="rId17"/>
    <p:sldId id="273" r:id="rId18"/>
    <p:sldId id="274" r:id="rId19"/>
    <p:sldId id="275" r:id="rId20"/>
    <p:sldId id="261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654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759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813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758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4830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666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25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5470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4825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3886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052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60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2292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4801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432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690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871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5450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5697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580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70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702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596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57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363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600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389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43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26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stratejikplan@aku.edu.t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tratejikplan@aku.edu.tr" TargetMode="External"/><Relationship Id="rId2" Type="http://schemas.openxmlformats.org/officeDocument/2006/relationships/hyperlink" Target="mailto:mciceklitas@aku.edu.t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838200" y="1690688"/>
            <a:ext cx="1072614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BİRİM FAALİYET RAPORU HAZIRLAMA </a:t>
            </a:r>
          </a:p>
          <a:p>
            <a:pPr algn="ctr"/>
            <a:r>
              <a:rPr lang="tr-T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EĞİTİMİ</a:t>
            </a:r>
          </a:p>
          <a:p>
            <a:pPr algn="ctr"/>
            <a:endParaRPr lang="tr-T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-İDARİ BİRİMLER-</a:t>
            </a:r>
          </a:p>
          <a:p>
            <a:pPr algn="ctr"/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18.12.2025</a:t>
            </a:r>
          </a:p>
          <a:p>
            <a:pPr algn="ctr"/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STRATEJİ GELİŞTİRME DAİRE BAŞKANLIĞI</a:t>
            </a:r>
          </a:p>
          <a:p>
            <a:pPr algn="ctr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STRATEJİ ŞUBE MÜDÜRLÜĞÜ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082" y="495400"/>
            <a:ext cx="1222375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5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154409" y="273106"/>
            <a:ext cx="495417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TABLOLARIN BÜTÜNLÜĞÜ</a:t>
            </a:r>
          </a:p>
        </p:txBody>
      </p:sp>
      <p:sp>
        <p:nvSpPr>
          <p:cNvPr id="6" name="Sağ Ok 5"/>
          <p:cNvSpPr/>
          <p:nvPr/>
        </p:nvSpPr>
        <p:spPr>
          <a:xfrm>
            <a:off x="6219212" y="3293572"/>
            <a:ext cx="902460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7569400" y="2857384"/>
            <a:ext cx="4232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Tabloya ilişkin faaliyet gerçekleşmemişse tabloyu silmeyiniz.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960ADCB-D17F-BE85-58BF-E046138CD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88" y="1149373"/>
            <a:ext cx="6264183" cy="48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3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3693450" y="183285"/>
            <a:ext cx="3769493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ETKİNLİK TABLOSU</a:t>
            </a:r>
          </a:p>
        </p:txBody>
      </p:sp>
      <p:pic>
        <p:nvPicPr>
          <p:cNvPr id="8" name="Resim 7"/>
          <p:cNvPicPr/>
          <p:nvPr/>
        </p:nvPicPr>
        <p:blipFill>
          <a:blip r:embed="rId2"/>
          <a:stretch>
            <a:fillRect/>
          </a:stretch>
        </p:blipFill>
        <p:spPr>
          <a:xfrm>
            <a:off x="554182" y="841442"/>
            <a:ext cx="5760720" cy="4087495"/>
          </a:xfrm>
          <a:prstGeom prst="rect">
            <a:avLst/>
          </a:prstGeom>
        </p:spPr>
      </p:pic>
      <p:pic>
        <p:nvPicPr>
          <p:cNvPr id="10" name="Resim 9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1027906"/>
            <a:ext cx="5760720" cy="277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84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3693450" y="183285"/>
            <a:ext cx="3769493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ETKİNLİK TABLOSU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8345"/>
            <a:ext cx="12192000" cy="5969655"/>
          </a:xfrm>
          <a:prstGeom prst="rect">
            <a:avLst/>
          </a:prstGeom>
        </p:spPr>
      </p:pic>
      <p:sp>
        <p:nvSpPr>
          <p:cNvPr id="5" name="Sağ Ok 4"/>
          <p:cNvSpPr/>
          <p:nvPr/>
        </p:nvSpPr>
        <p:spPr>
          <a:xfrm rot="19824261">
            <a:off x="1408243" y="1384352"/>
            <a:ext cx="1060105" cy="61267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ağ Ok 11"/>
          <p:cNvSpPr/>
          <p:nvPr/>
        </p:nvSpPr>
        <p:spPr>
          <a:xfrm rot="15986739">
            <a:off x="4049935" y="3792734"/>
            <a:ext cx="854250" cy="41712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98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3693450" y="183285"/>
            <a:ext cx="521008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MALİ DENETİM SONUÇLARI</a:t>
            </a:r>
          </a:p>
        </p:txBody>
      </p:sp>
      <p:pic>
        <p:nvPicPr>
          <p:cNvPr id="8" name="Resim 7"/>
          <p:cNvPicPr/>
          <p:nvPr/>
        </p:nvPicPr>
        <p:blipFill>
          <a:blip r:embed="rId2"/>
          <a:stretch>
            <a:fillRect/>
          </a:stretch>
        </p:blipFill>
        <p:spPr>
          <a:xfrm>
            <a:off x="2453640" y="1690688"/>
            <a:ext cx="7071360" cy="27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79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241965" y="165034"/>
            <a:ext cx="394685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AMAÇ VE HEDEFLER</a:t>
            </a:r>
          </a:p>
        </p:txBody>
      </p:sp>
      <p:sp>
        <p:nvSpPr>
          <p:cNvPr id="8" name="Sağ Ok 7"/>
          <p:cNvSpPr/>
          <p:nvPr/>
        </p:nvSpPr>
        <p:spPr>
          <a:xfrm>
            <a:off x="6617323" y="5495759"/>
            <a:ext cx="1271456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7950756" y="5299845"/>
            <a:ext cx="41045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Birimin bir önceki yıl başında kamuoyuna ilan ettiği hedefleri yazılır.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581775" y="2935000"/>
            <a:ext cx="5151391" cy="22467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bölüm birimin Kurumsal-İç Kontrol-Misyon ve Vizyon sekmesinde bir önceki yıl ilan ettiği bilgiler ile uyumlu olmalıdır.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94" y="1137444"/>
            <a:ext cx="5743575" cy="5295900"/>
          </a:xfrm>
          <a:prstGeom prst="rect">
            <a:avLst/>
          </a:prstGeom>
        </p:spPr>
      </p:pic>
      <p:sp>
        <p:nvSpPr>
          <p:cNvPr id="12" name="Sağ Ok 11"/>
          <p:cNvSpPr/>
          <p:nvPr/>
        </p:nvSpPr>
        <p:spPr>
          <a:xfrm rot="20995797">
            <a:off x="5981595" y="1503316"/>
            <a:ext cx="1271456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7468156" y="980285"/>
            <a:ext cx="41045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Birimin bir önceki yıl başında kamuoyuna ilan ettiği amaçları yazılır.</a:t>
            </a:r>
          </a:p>
        </p:txBody>
      </p:sp>
    </p:spTree>
    <p:extLst>
      <p:ext uri="{BB962C8B-B14F-4D97-AF65-F5344CB8AC3E}">
        <p14:creationId xmlns:p14="http://schemas.microsoft.com/office/powerpoint/2010/main" val="271075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C5BDB-BA67-1E96-3706-F0B84A72B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D7EF111-B91B-2E92-5EA4-313123A5E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9B7474-1C0F-C8B6-11CF-2C2B4B81B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2CA50EF-A046-B894-F94D-C0B35AB08C9B}"/>
              </a:ext>
            </a:extLst>
          </p:cNvPr>
          <p:cNvSpPr txBox="1"/>
          <p:nvPr/>
        </p:nvSpPr>
        <p:spPr>
          <a:xfrm>
            <a:off x="3241965" y="165034"/>
            <a:ext cx="394685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AMAÇ VE HEDEFLER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E99D4BD-32F1-E297-DB52-9F2DFC6CA75B}"/>
              </a:ext>
            </a:extLst>
          </p:cNvPr>
          <p:cNvSpPr txBox="1"/>
          <p:nvPr/>
        </p:nvSpPr>
        <p:spPr>
          <a:xfrm>
            <a:off x="6581775" y="2935000"/>
            <a:ext cx="5151391" cy="22467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bölüm birimin Kurumsal-İç Kontrol-Misyon ve Vizyon sekmesinde bir önceki yıl ilan ettiği bilgiler ile uyumlu olmalıdır.</a:t>
            </a:r>
          </a:p>
        </p:txBody>
      </p:sp>
      <p:sp>
        <p:nvSpPr>
          <p:cNvPr id="12" name="Sağ Ok 11">
            <a:extLst>
              <a:ext uri="{FF2B5EF4-FFF2-40B4-BE49-F238E27FC236}">
                <a16:creationId xmlns:a16="http://schemas.microsoft.com/office/drawing/2014/main" id="{45555CE6-C46F-5EEB-A0C4-20EBFFF64EA1}"/>
              </a:ext>
            </a:extLst>
          </p:cNvPr>
          <p:cNvSpPr/>
          <p:nvPr/>
        </p:nvSpPr>
        <p:spPr>
          <a:xfrm rot="20995797">
            <a:off x="5981595" y="1503316"/>
            <a:ext cx="1271456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C9CBEE16-A23D-3934-35C2-1CC1BB2484EA}"/>
              </a:ext>
            </a:extLst>
          </p:cNvPr>
          <p:cNvSpPr txBox="1"/>
          <p:nvPr/>
        </p:nvSpPr>
        <p:spPr>
          <a:xfrm>
            <a:off x="7468156" y="980285"/>
            <a:ext cx="41045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Birimin bir önceki yıl başında kamuoyuna ilan ettiği hedeflerin değerlendirmesi yapılır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F314F05-1401-8B80-C7F8-0ECBC6939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51" y="980285"/>
            <a:ext cx="6192542" cy="551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0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3401350" y="230188"/>
            <a:ext cx="5698996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 GÖSTERGELERİ</a:t>
            </a:r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99390" y="851852"/>
            <a:ext cx="6106160" cy="484949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959326"/>
            <a:ext cx="5886450" cy="4634548"/>
          </a:xfrm>
          <a:prstGeom prst="rect">
            <a:avLst/>
          </a:prstGeom>
        </p:spPr>
      </p:pic>
      <p:sp>
        <p:nvSpPr>
          <p:cNvPr id="13" name="Çarpma 12"/>
          <p:cNvSpPr/>
          <p:nvPr/>
        </p:nvSpPr>
        <p:spPr>
          <a:xfrm>
            <a:off x="1946623" y="5807710"/>
            <a:ext cx="1454727" cy="107326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79" y="5656124"/>
            <a:ext cx="1246621" cy="118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5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613950" y="428814"/>
            <a:ext cx="582576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İÇ KONTROL GÜVENCE BEYANI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250" y="1169988"/>
            <a:ext cx="5825762" cy="566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749300" y="1152738"/>
            <a:ext cx="101092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Ekleme ve çıkarmalar yapıldıktan sonra "İçindekiler" bölümünü ve "Tablolar Listesini" güncelleyiniz. Başlık numaraları ve tablo sayıları aritmetik olarak artmalıdır.</a:t>
            </a:r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49300" y="2232738"/>
            <a:ext cx="101092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Rapor tamamlandıktan sonra EK-1'de yer alan iç kontrol güvence beyanı, harcama yetkilisince; EK-2 ise birim yönetim kurulu üyeleri tarafından imzalanacaktır. Yalnızca bu iki sayfa imzalandıktan sonra taranarak resmi yazı (EBYS) ekinde Strateji Geliştirme Daire Başkanlığına gönderilecektir. Raporun ayrıca fiziki ortamda gönderilmesine gerek yoktur.</a:t>
            </a:r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749300" y="4141316"/>
            <a:ext cx="100203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Hazırlamış olduğunuz birim faaliyet raporu:</a:t>
            </a:r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geç ocak ayı sonuna kadar birim web sayfanızdan kamuoyuna duyurulacak,</a:t>
            </a:r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 formatında elektronik postayla </a:t>
            </a:r>
            <a:r>
              <a:rPr lang="tr-TR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stratejikplan@aku.edu.tr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adresine gönderilecek,</a:t>
            </a:r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Rektörlük makamına sunulmak üzere Resmi yazıyla Strateji Geliştirme Daire Başkanlığı’na gönderilecektir.</a:t>
            </a:r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601310" y="285750"/>
            <a:ext cx="4989379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SÜRECİN TAMAMLANMASI</a:t>
            </a:r>
          </a:p>
        </p:txBody>
      </p:sp>
    </p:spTree>
    <p:extLst>
      <p:ext uri="{BB962C8B-B14F-4D97-AF65-F5344CB8AC3E}">
        <p14:creationId xmlns:p14="http://schemas.microsoft.com/office/powerpoint/2010/main" val="355301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290410" y="365125"/>
            <a:ext cx="185820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İLETİŞİM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594706" y="1146501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Sorularınız için;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38200" y="2574208"/>
            <a:ext cx="4635500" cy="30008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Dahili: 0272 218 1340 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E-posta: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mciceklitas@aku.edu.tr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stratejikplan@aku.edu.tr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 Hizmetler Uzmanı Mehmet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Çiçeklitaş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 Şube Müdür V.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 Şube Müdürlüğü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 Geliştirme Daire Başkanlığı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615839" y="2781956"/>
            <a:ext cx="4635500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Dahili: 0272 218 1413 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E-posta: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catalay@aku.edu.tr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stratejikplan@aku.edu.tr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Bilgisayar İşletmeni Can Atalay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 Şube Müdürlüğü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 Geliştirme Daire Başkanlığı</a:t>
            </a:r>
          </a:p>
        </p:txBody>
      </p:sp>
    </p:spTree>
    <p:extLst>
      <p:ext uri="{BB962C8B-B14F-4D97-AF65-F5344CB8AC3E}">
        <p14:creationId xmlns:p14="http://schemas.microsoft.com/office/powerpoint/2010/main" val="190269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382"/>
            <a:ext cx="12192000" cy="584661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008911" y="201474"/>
            <a:ext cx="8978676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 TASLAKLARINA NEREDEN ERİŞEBİLİRİZ?</a:t>
            </a:r>
          </a:p>
        </p:txBody>
      </p:sp>
      <p:sp>
        <p:nvSpPr>
          <p:cNvPr id="7" name="Sağ Ok 6"/>
          <p:cNvSpPr/>
          <p:nvPr/>
        </p:nvSpPr>
        <p:spPr>
          <a:xfrm rot="9149229">
            <a:off x="8455470" y="5076367"/>
            <a:ext cx="1011382" cy="54701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102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2008911" y="201474"/>
            <a:ext cx="8978676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 TASLAKLARINA NEREDEN ERİŞEBİLİRİZ?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DD71CFB-FD90-0EBD-A00D-ACFFB1A23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574" y="888344"/>
            <a:ext cx="7935191" cy="561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3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184075" y="230188"/>
            <a:ext cx="302384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KAPAK SAYFASI</a:t>
            </a:r>
          </a:p>
        </p:txBody>
      </p:sp>
      <p:sp>
        <p:nvSpPr>
          <p:cNvPr id="6" name="Sağ Ok 5"/>
          <p:cNvSpPr/>
          <p:nvPr/>
        </p:nvSpPr>
        <p:spPr>
          <a:xfrm>
            <a:off x="4490665" y="3172691"/>
            <a:ext cx="1814946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7173738" y="3052681"/>
            <a:ext cx="2230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önceki yıl</a:t>
            </a:r>
          </a:p>
        </p:txBody>
      </p:sp>
      <p:sp>
        <p:nvSpPr>
          <p:cNvPr id="8" name="Sağ Ok 7"/>
          <p:cNvSpPr/>
          <p:nvPr/>
        </p:nvSpPr>
        <p:spPr>
          <a:xfrm>
            <a:off x="4788522" y="5920654"/>
            <a:ext cx="1814946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7127125" y="5923142"/>
            <a:ext cx="3975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Raporun hazırlandığı yıl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78A7BC3F-AA79-E149-9FD1-27F98DE98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3" y="1088557"/>
            <a:ext cx="4176122" cy="576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2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241965" y="165034"/>
            <a:ext cx="597618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MİSYON VE VİZYON BAŞLIĞI</a:t>
            </a:r>
          </a:p>
        </p:txBody>
      </p:sp>
      <p:sp>
        <p:nvSpPr>
          <p:cNvPr id="6" name="Sağ Ok 5"/>
          <p:cNvSpPr/>
          <p:nvPr/>
        </p:nvSpPr>
        <p:spPr>
          <a:xfrm>
            <a:off x="6559751" y="2291540"/>
            <a:ext cx="1271456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8087407" y="1322213"/>
            <a:ext cx="41045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Birimin bir önceki yıl başında mevcut olan misyon ve vizyon bildirimi yazılır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3824045" y="4095183"/>
            <a:ext cx="5151391" cy="22467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bölüm, birimin Kurumsal-İç Kontrol-Misyon ve Vizyon sekmesinde bir önceki yıl ilan ettiği bilgiler ile uyumlu olmalıdır.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F834B23E-2062-6F5E-2393-72C9FB28E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1" y="839176"/>
            <a:ext cx="6119390" cy="30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7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154409" y="273106"/>
            <a:ext cx="441499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TABLO AÇIKLAMALARI</a:t>
            </a:r>
          </a:p>
        </p:txBody>
      </p:sp>
      <p:sp>
        <p:nvSpPr>
          <p:cNvPr id="10" name="Sağ Ok 9"/>
          <p:cNvSpPr/>
          <p:nvPr/>
        </p:nvSpPr>
        <p:spPr>
          <a:xfrm rot="5400000">
            <a:off x="1739613" y="4268085"/>
            <a:ext cx="1387476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573596" y="5348834"/>
            <a:ext cx="423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Açıklama yapılmamış</a:t>
            </a:r>
          </a:p>
        </p:txBody>
      </p:sp>
      <p:sp>
        <p:nvSpPr>
          <p:cNvPr id="12" name="Sağ Ok 11"/>
          <p:cNvSpPr/>
          <p:nvPr/>
        </p:nvSpPr>
        <p:spPr>
          <a:xfrm rot="5400000">
            <a:off x="8235195" y="4428181"/>
            <a:ext cx="1471843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6750246" y="5420412"/>
            <a:ext cx="4742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Taslak açıklamaları kalmış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7890809-ED4C-1284-1A4B-61A24128F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" y="1639868"/>
            <a:ext cx="5890770" cy="1798476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12F681AB-6CB3-FC13-4525-B67F9DA59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42" y="1868842"/>
            <a:ext cx="5611550" cy="21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5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154409" y="273106"/>
            <a:ext cx="441499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TABLO AÇIKLAMALARI</a:t>
            </a:r>
          </a:p>
        </p:txBody>
      </p:sp>
      <p:sp>
        <p:nvSpPr>
          <p:cNvPr id="6" name="Sağ Ok 5"/>
          <p:cNvSpPr/>
          <p:nvPr/>
        </p:nvSpPr>
        <p:spPr>
          <a:xfrm>
            <a:off x="6002639" y="3488676"/>
            <a:ext cx="902460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6905099" y="2918910"/>
            <a:ext cx="5070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Açıklamalarda yer alan bilgiler ile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GZFT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Değerlendirme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bölümleri uyumlu olmalıdır.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8B47889-09E4-2780-95AB-E6828C6FE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1" y="2102585"/>
            <a:ext cx="5879928" cy="277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6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154409" y="273106"/>
            <a:ext cx="441499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TABLO AÇIKLAMALARI</a:t>
            </a:r>
          </a:p>
        </p:txBody>
      </p:sp>
      <p:sp>
        <p:nvSpPr>
          <p:cNvPr id="6" name="Sağ Ok 5"/>
          <p:cNvSpPr/>
          <p:nvPr/>
        </p:nvSpPr>
        <p:spPr>
          <a:xfrm>
            <a:off x="6002639" y="3488676"/>
            <a:ext cx="902460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6905099" y="2918910"/>
            <a:ext cx="5070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Açıklamalarda yer alan bilgiler ile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GZFT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Değerlendirme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bölümleri uyumlu olmalıdır.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F0669D4-3A5E-0D8D-F3C3-64CB67853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3" y="2479955"/>
            <a:ext cx="6119390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3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154409" y="273106"/>
            <a:ext cx="495417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TABLOLARIN BÜTÜNLÜĞÜ</a:t>
            </a:r>
          </a:p>
        </p:txBody>
      </p:sp>
      <p:sp>
        <p:nvSpPr>
          <p:cNvPr id="6" name="Sağ Ok 5"/>
          <p:cNvSpPr/>
          <p:nvPr/>
        </p:nvSpPr>
        <p:spPr>
          <a:xfrm>
            <a:off x="6219212" y="3293572"/>
            <a:ext cx="902460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7569400" y="2857384"/>
            <a:ext cx="4232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Tabloya ilişkin faaliyet gerçekleşmemişse tabloyu silmeyiniz.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7711A67-DD5B-A49F-594D-09C06270E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5783"/>
            <a:ext cx="6591871" cy="27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4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506</TotalTime>
  <Words>424</Words>
  <Application>Microsoft Office PowerPoint</Application>
  <PresentationFormat>Geniş ekran</PresentationFormat>
  <Paragraphs>87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Symbol</vt:lpstr>
      <vt:lpstr>Times New Roman</vt:lpstr>
      <vt:lpstr>Wingdings</vt:lpstr>
      <vt:lpstr>Wingdings 3</vt:lpstr>
      <vt:lpstr>Office Teması</vt:lpstr>
      <vt:lpstr>Duman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HP</dc:creator>
  <cp:lastModifiedBy>HP</cp:lastModifiedBy>
  <cp:revision>30</cp:revision>
  <dcterms:created xsi:type="dcterms:W3CDTF">2025-12-15T17:45:10Z</dcterms:created>
  <dcterms:modified xsi:type="dcterms:W3CDTF">2025-12-18T10:11:38Z</dcterms:modified>
</cp:coreProperties>
</file>