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56" r:id="rId4"/>
    <p:sldId id="259" r:id="rId5"/>
    <p:sldId id="260" r:id="rId6"/>
    <p:sldId id="257" r:id="rId7"/>
    <p:sldId id="276" r:id="rId8"/>
    <p:sldId id="262" r:id="rId9"/>
    <p:sldId id="264" r:id="rId10"/>
    <p:sldId id="263" r:id="rId11"/>
    <p:sldId id="270" r:id="rId12"/>
    <p:sldId id="271" r:id="rId13"/>
    <p:sldId id="281" r:id="rId14"/>
    <p:sldId id="272" r:id="rId15"/>
    <p:sldId id="277" r:id="rId16"/>
    <p:sldId id="279" r:id="rId17"/>
    <p:sldId id="273" r:id="rId18"/>
    <p:sldId id="274" r:id="rId19"/>
    <p:sldId id="275" r:id="rId20"/>
    <p:sldId id="261" r:id="rId2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0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A8BA-B6FD-431D-8777-B980492BEEE0}" type="datetimeFigureOut">
              <a:rPr lang="tr-TR" smtClean="0"/>
              <a:t>18.12.2025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B9BD-FCF8-46F2-9BE8-A66F65E163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6549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A8BA-B6FD-431D-8777-B980492BEEE0}" type="datetimeFigureOut">
              <a:rPr lang="tr-TR" smtClean="0"/>
              <a:t>18.12.2025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B9BD-FCF8-46F2-9BE8-A66F65E163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7595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A8BA-B6FD-431D-8777-B980492BEEE0}" type="datetimeFigureOut">
              <a:rPr lang="tr-TR" smtClean="0"/>
              <a:t>18.12.2025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B9BD-FCF8-46F2-9BE8-A66F65E163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8137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A8BA-B6FD-431D-8777-B980492BEEE0}" type="datetimeFigureOut">
              <a:rPr lang="tr-TR" smtClean="0"/>
              <a:t>18.12.2025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9FCB9BD-FCF8-46F2-9BE8-A66F65E163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8758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A8BA-B6FD-431D-8777-B980492BEEE0}" type="datetimeFigureOut">
              <a:rPr lang="tr-TR" smtClean="0"/>
              <a:t>18.12.2025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B9BD-FCF8-46F2-9BE8-A66F65E163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4830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A8BA-B6FD-431D-8777-B980492BEEE0}" type="datetimeFigureOut">
              <a:rPr lang="tr-TR" smtClean="0"/>
              <a:t>18.12.2025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9FCB9BD-FCF8-46F2-9BE8-A66F65E163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2666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A8BA-B6FD-431D-8777-B980492BEEE0}" type="datetimeFigureOut">
              <a:rPr lang="tr-TR" smtClean="0"/>
              <a:t>18.12.2025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9FCB9BD-FCF8-46F2-9BE8-A66F65E163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9255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A8BA-B6FD-431D-8777-B980492BEEE0}" type="datetimeFigureOut">
              <a:rPr lang="tr-TR" smtClean="0"/>
              <a:t>18.12.2025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9FCB9BD-FCF8-46F2-9BE8-A66F65E163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5470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A8BA-B6FD-431D-8777-B980492BEEE0}" type="datetimeFigureOut">
              <a:rPr lang="tr-TR" smtClean="0"/>
              <a:t>18.12.2025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B9BD-FCF8-46F2-9BE8-A66F65E163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48251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A8BA-B6FD-431D-8777-B980492BEEE0}" type="datetimeFigureOut">
              <a:rPr lang="tr-TR" smtClean="0"/>
              <a:t>18.12.2025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B9BD-FCF8-46F2-9BE8-A66F65E163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38868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A8BA-B6FD-431D-8777-B980492BEEE0}" type="datetimeFigureOut">
              <a:rPr lang="tr-TR" smtClean="0"/>
              <a:t>18.12.2025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B9BD-FCF8-46F2-9BE8-A66F65E163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0520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A8BA-B6FD-431D-8777-B980492BEEE0}" type="datetimeFigureOut">
              <a:rPr lang="tr-TR" smtClean="0"/>
              <a:t>18.12.2025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B9BD-FCF8-46F2-9BE8-A66F65E163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260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A8BA-B6FD-431D-8777-B980492BEEE0}" type="datetimeFigureOut">
              <a:rPr lang="tr-TR" smtClean="0"/>
              <a:t>18.12.2025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9FCB9BD-FCF8-46F2-9BE8-A66F65E163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22920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A8BA-B6FD-431D-8777-B980492BEEE0}" type="datetimeFigureOut">
              <a:rPr lang="tr-TR" smtClean="0"/>
              <a:t>18.12.2025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9FCB9BD-FCF8-46F2-9BE8-A66F65E163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48016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A8BA-B6FD-431D-8777-B980492BEEE0}" type="datetimeFigureOut">
              <a:rPr lang="tr-TR" smtClean="0"/>
              <a:t>18.12.2025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9FCB9BD-FCF8-46F2-9BE8-A66F65E163DA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84322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A8BA-B6FD-431D-8777-B980492BEEE0}" type="datetimeFigureOut">
              <a:rPr lang="tr-TR" smtClean="0"/>
              <a:t>18.12.2025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9FCB9BD-FCF8-46F2-9BE8-A66F65E163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56900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A8BA-B6FD-431D-8777-B980492BEEE0}" type="datetimeFigureOut">
              <a:rPr lang="tr-TR" smtClean="0"/>
              <a:t>18.12.2025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9FCB9BD-FCF8-46F2-9BE8-A66F65E163DA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8710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A8BA-B6FD-431D-8777-B980492BEEE0}" type="datetimeFigureOut">
              <a:rPr lang="tr-TR" smtClean="0"/>
              <a:t>18.12.2025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9FCB9BD-FCF8-46F2-9BE8-A66F65E163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54508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A8BA-B6FD-431D-8777-B980492BEEE0}" type="datetimeFigureOut">
              <a:rPr lang="tr-TR" smtClean="0"/>
              <a:t>18.12.2025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B9BD-FCF8-46F2-9BE8-A66F65E163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56978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A8BA-B6FD-431D-8777-B980492BEEE0}" type="datetimeFigureOut">
              <a:rPr lang="tr-TR" smtClean="0"/>
              <a:t>18.12.2025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B9BD-FCF8-46F2-9BE8-A66F65E163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580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A8BA-B6FD-431D-8777-B980492BEEE0}" type="datetimeFigureOut">
              <a:rPr lang="tr-TR" smtClean="0"/>
              <a:t>18.12.2025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B9BD-FCF8-46F2-9BE8-A66F65E163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970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A8BA-B6FD-431D-8777-B980492BEEE0}" type="datetimeFigureOut">
              <a:rPr lang="tr-TR" smtClean="0"/>
              <a:t>18.12.2025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B9BD-FCF8-46F2-9BE8-A66F65E163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7022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A8BA-B6FD-431D-8777-B980492BEEE0}" type="datetimeFigureOut">
              <a:rPr lang="tr-TR" smtClean="0"/>
              <a:t>18.12.2025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B9BD-FCF8-46F2-9BE8-A66F65E163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5969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A8BA-B6FD-431D-8777-B980492BEEE0}" type="datetimeFigureOut">
              <a:rPr lang="tr-TR" smtClean="0"/>
              <a:t>18.12.2025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B9BD-FCF8-46F2-9BE8-A66F65E163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5574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A8BA-B6FD-431D-8777-B980492BEEE0}" type="datetimeFigureOut">
              <a:rPr lang="tr-TR" smtClean="0"/>
              <a:t>18.12.2025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B9BD-FCF8-46F2-9BE8-A66F65E163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3634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A8BA-B6FD-431D-8777-B980492BEEE0}" type="datetimeFigureOut">
              <a:rPr lang="tr-TR" smtClean="0"/>
              <a:t>18.12.2025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B9BD-FCF8-46F2-9BE8-A66F65E163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6002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A8BA-B6FD-431D-8777-B980492BEEE0}" type="datetimeFigureOut">
              <a:rPr lang="tr-TR" smtClean="0"/>
              <a:t>18.12.2025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B9BD-FCF8-46F2-9BE8-A66F65E163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3890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6A8BA-B6FD-431D-8777-B980492BEEE0}" type="datetimeFigureOut">
              <a:rPr lang="tr-TR" smtClean="0"/>
              <a:t>18.12.2025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CB9BD-FCF8-46F2-9BE8-A66F65E163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43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6A8BA-B6FD-431D-8777-B980492BEEE0}" type="datetimeFigureOut">
              <a:rPr lang="tr-TR" smtClean="0"/>
              <a:t>18.12.2025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9FCB9BD-FCF8-46F2-9BE8-A66F65E163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2694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stratejikplan@aku.edu.tr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stratejikplan@aku.edu.tr" TargetMode="External"/><Relationship Id="rId2" Type="http://schemas.openxmlformats.org/officeDocument/2006/relationships/hyperlink" Target="mailto:mciceklitas@aku.edu.t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1074320" y="1483254"/>
            <a:ext cx="10253896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BİRİM FAALİYET RAPORU HAZIRLAMA </a:t>
            </a:r>
          </a:p>
          <a:p>
            <a:pPr algn="ctr"/>
            <a:r>
              <a:rPr lang="tr-TR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EĞİTİMİ</a:t>
            </a:r>
          </a:p>
          <a:p>
            <a:pPr algn="ctr"/>
            <a:endParaRPr lang="tr-TR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UYGULAMA VE ARAŞTIRMA MERKEZİ </a:t>
            </a:r>
          </a:p>
          <a:p>
            <a:pPr algn="ctr"/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MÜDÜRLÜKLERİ-</a:t>
            </a:r>
          </a:p>
          <a:p>
            <a:pPr algn="ctr"/>
            <a:endParaRPr 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18.12.2025</a:t>
            </a:r>
          </a:p>
          <a:p>
            <a:pPr algn="ctr"/>
            <a:endParaRPr 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STRATEJİ GELİŞTİRME DAİRE BAŞKANLIĞI</a:t>
            </a:r>
          </a:p>
          <a:p>
            <a:pPr algn="ctr"/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STRATEJİ ŞUBE MÜDÜRLÜĞÜ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082" y="239713"/>
            <a:ext cx="1222375" cy="122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35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3693450" y="183285"/>
            <a:ext cx="3769493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ETKİNLİK TABLOSU</a:t>
            </a:r>
          </a:p>
        </p:txBody>
      </p:sp>
      <p:pic>
        <p:nvPicPr>
          <p:cNvPr id="8" name="Resim 7"/>
          <p:cNvPicPr/>
          <p:nvPr/>
        </p:nvPicPr>
        <p:blipFill>
          <a:blip r:embed="rId2"/>
          <a:stretch>
            <a:fillRect/>
          </a:stretch>
        </p:blipFill>
        <p:spPr>
          <a:xfrm>
            <a:off x="554182" y="841442"/>
            <a:ext cx="5760720" cy="4087495"/>
          </a:xfrm>
          <a:prstGeom prst="rect">
            <a:avLst/>
          </a:prstGeom>
        </p:spPr>
      </p:pic>
      <p:pic>
        <p:nvPicPr>
          <p:cNvPr id="10" name="Resim 9"/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0" y="1027906"/>
            <a:ext cx="5760720" cy="277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584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3693450" y="183285"/>
            <a:ext cx="3769493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ETKİNLİK TABLOSU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8345"/>
            <a:ext cx="12192000" cy="5969655"/>
          </a:xfrm>
          <a:prstGeom prst="rect">
            <a:avLst/>
          </a:prstGeom>
        </p:spPr>
      </p:pic>
      <p:sp>
        <p:nvSpPr>
          <p:cNvPr id="5" name="Sağ Ok 4"/>
          <p:cNvSpPr/>
          <p:nvPr/>
        </p:nvSpPr>
        <p:spPr>
          <a:xfrm rot="19824261">
            <a:off x="1408243" y="1384352"/>
            <a:ext cx="1060105" cy="61267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Sağ Ok 11"/>
          <p:cNvSpPr/>
          <p:nvPr/>
        </p:nvSpPr>
        <p:spPr>
          <a:xfrm rot="15986739">
            <a:off x="4049935" y="3792734"/>
            <a:ext cx="854250" cy="41712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985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50B4EE-9ACA-4ED5-45EA-D31D3888F1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A873342-7282-C78D-AEF1-944FF0F6E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4C20639-9863-69FA-ACEC-B5EB0E325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29D0E0FE-D715-3181-3195-226CE25F502D}"/>
              </a:ext>
            </a:extLst>
          </p:cNvPr>
          <p:cNvSpPr txBox="1"/>
          <p:nvPr/>
        </p:nvSpPr>
        <p:spPr>
          <a:xfrm>
            <a:off x="3693450" y="183285"/>
            <a:ext cx="3769493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ETKİNLİK TABLOSU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900F83F8-111B-6937-50E2-5D75CEC21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94" y="1475941"/>
            <a:ext cx="10820400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64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3693450" y="183285"/>
            <a:ext cx="5210081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MALİ DENETİM SONUÇLARI</a:t>
            </a:r>
          </a:p>
        </p:txBody>
      </p:sp>
      <p:pic>
        <p:nvPicPr>
          <p:cNvPr id="8" name="Resim 7"/>
          <p:cNvPicPr/>
          <p:nvPr/>
        </p:nvPicPr>
        <p:blipFill>
          <a:blip r:embed="rId2"/>
          <a:stretch>
            <a:fillRect/>
          </a:stretch>
        </p:blipFill>
        <p:spPr>
          <a:xfrm>
            <a:off x="2453640" y="1690688"/>
            <a:ext cx="7071360" cy="274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879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3241965" y="165034"/>
            <a:ext cx="394685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AMAÇ VE HEDEFLER</a:t>
            </a:r>
          </a:p>
        </p:txBody>
      </p:sp>
      <p:sp>
        <p:nvSpPr>
          <p:cNvPr id="8" name="Sağ Ok 7"/>
          <p:cNvSpPr/>
          <p:nvPr/>
        </p:nvSpPr>
        <p:spPr>
          <a:xfrm>
            <a:off x="6617323" y="5495759"/>
            <a:ext cx="1271456" cy="51261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Metin kutusu 8"/>
          <p:cNvSpPr txBox="1"/>
          <p:nvPr/>
        </p:nvSpPr>
        <p:spPr>
          <a:xfrm>
            <a:off x="7950756" y="5299845"/>
            <a:ext cx="41045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Birimin bir önceki yıl başında kamuoyuna ilan ettiği hedefleri yazılır.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6581775" y="2935000"/>
            <a:ext cx="5151391" cy="224676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bölüm birimin Kurumsal-İç Kontrol-Misyon ve Vizyon sekmesinde bir önceki yıl ilan ettiği bilgiler ile uyumlu olmalıdır.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194" y="1137444"/>
            <a:ext cx="5743575" cy="5295900"/>
          </a:xfrm>
          <a:prstGeom prst="rect">
            <a:avLst/>
          </a:prstGeom>
        </p:spPr>
      </p:pic>
      <p:sp>
        <p:nvSpPr>
          <p:cNvPr id="12" name="Sağ Ok 11"/>
          <p:cNvSpPr/>
          <p:nvPr/>
        </p:nvSpPr>
        <p:spPr>
          <a:xfrm rot="20995797">
            <a:off x="5981595" y="1503316"/>
            <a:ext cx="1271456" cy="51261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Metin kutusu 12"/>
          <p:cNvSpPr txBox="1"/>
          <p:nvPr/>
        </p:nvSpPr>
        <p:spPr>
          <a:xfrm>
            <a:off x="7468156" y="980285"/>
            <a:ext cx="41045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Birimin bir önceki yıl başında kamuoyuna ilan ettiği amaçları yazılır.</a:t>
            </a:r>
          </a:p>
        </p:txBody>
      </p:sp>
    </p:spTree>
    <p:extLst>
      <p:ext uri="{BB962C8B-B14F-4D97-AF65-F5344CB8AC3E}">
        <p14:creationId xmlns:p14="http://schemas.microsoft.com/office/powerpoint/2010/main" val="271075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2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7C5BDB-BA67-1E96-3706-F0B84A72B3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D7EF111-B91B-2E92-5EA4-313123A5E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09B7474-1C0F-C8B6-11CF-2C2B4B81B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C2CA50EF-A046-B894-F94D-C0B35AB08C9B}"/>
              </a:ext>
            </a:extLst>
          </p:cNvPr>
          <p:cNvSpPr txBox="1"/>
          <p:nvPr/>
        </p:nvSpPr>
        <p:spPr>
          <a:xfrm>
            <a:off x="3241965" y="165034"/>
            <a:ext cx="394685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AMAÇ VE HEDEFLER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4E99D4BD-32F1-E297-DB52-9F2DFC6CA75B}"/>
              </a:ext>
            </a:extLst>
          </p:cNvPr>
          <p:cNvSpPr txBox="1"/>
          <p:nvPr/>
        </p:nvSpPr>
        <p:spPr>
          <a:xfrm>
            <a:off x="6581775" y="2935000"/>
            <a:ext cx="5151391" cy="224676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bölüm birimin Kurumsal-İç Kontrol-Misyon ve Vizyon sekmesinde bir önceki yıl ilan ettiği bilgiler ile uyumlu olmalıdır.</a:t>
            </a:r>
          </a:p>
        </p:txBody>
      </p:sp>
      <p:sp>
        <p:nvSpPr>
          <p:cNvPr id="12" name="Sağ Ok 11">
            <a:extLst>
              <a:ext uri="{FF2B5EF4-FFF2-40B4-BE49-F238E27FC236}">
                <a16:creationId xmlns:a16="http://schemas.microsoft.com/office/drawing/2014/main" id="{45555CE6-C46F-5EEB-A0C4-20EBFFF64EA1}"/>
              </a:ext>
            </a:extLst>
          </p:cNvPr>
          <p:cNvSpPr/>
          <p:nvPr/>
        </p:nvSpPr>
        <p:spPr>
          <a:xfrm rot="20995797">
            <a:off x="5981595" y="1503316"/>
            <a:ext cx="1271456" cy="51261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C9CBEE16-A23D-3934-35C2-1CC1BB2484EA}"/>
              </a:ext>
            </a:extLst>
          </p:cNvPr>
          <p:cNvSpPr txBox="1"/>
          <p:nvPr/>
        </p:nvSpPr>
        <p:spPr>
          <a:xfrm>
            <a:off x="7468156" y="980285"/>
            <a:ext cx="41045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Birimin bir önceki yıl başında kamuoyuna ilan ettiği hedeflerin değerlendirmesi yapılır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CF314F05-1401-8B80-C7F8-0ECBC6939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51" y="980285"/>
            <a:ext cx="6192542" cy="551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40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3401350" y="230188"/>
            <a:ext cx="5698996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PERFORMANS GÖSTERGELERİ</a:t>
            </a:r>
          </a:p>
        </p:txBody>
      </p:sp>
      <p:pic>
        <p:nvPicPr>
          <p:cNvPr id="9" name="Resim 8"/>
          <p:cNvPicPr/>
          <p:nvPr/>
        </p:nvPicPr>
        <p:blipFill>
          <a:blip r:embed="rId2"/>
          <a:stretch>
            <a:fillRect/>
          </a:stretch>
        </p:blipFill>
        <p:spPr>
          <a:xfrm>
            <a:off x="199390" y="851852"/>
            <a:ext cx="6106160" cy="4849496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550" y="959326"/>
            <a:ext cx="5886450" cy="4634548"/>
          </a:xfrm>
          <a:prstGeom prst="rect">
            <a:avLst/>
          </a:prstGeom>
        </p:spPr>
      </p:pic>
      <p:sp>
        <p:nvSpPr>
          <p:cNvPr id="13" name="Çarpma 12"/>
          <p:cNvSpPr/>
          <p:nvPr/>
        </p:nvSpPr>
        <p:spPr>
          <a:xfrm>
            <a:off x="1946623" y="5807710"/>
            <a:ext cx="1454727" cy="107326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379" y="5656124"/>
            <a:ext cx="1246621" cy="118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95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2613950" y="428814"/>
            <a:ext cx="5825762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İÇ KONTROL GÜVENCE BEYANI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E0EB0A8D-2144-2C7E-9CD3-893C8C8F8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966" y="1086971"/>
            <a:ext cx="4967927" cy="577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97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749300" y="1152738"/>
            <a:ext cx="1010920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Ekleme ve çıkarmalar yapıldıktan sonra "İçindekiler" bölümünü ve "Tablolar Listesini" güncelleyiniz. Başlık numaraları ve tablo sayıları aritmetik olarak artmalıdır.</a:t>
            </a:r>
            <a:endParaRPr lang="tr-TR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749300" y="2232738"/>
            <a:ext cx="1010920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Rapor tamamlandıktan sonra EK-1'de yer alan iç kontrol güvence beyanı, harcama yetkilisince; EK-2 ise birim yönetim kurulu üyeleri tarafından imzalanacaktır. Yalnızca bu iki sayfa imzalandıktan sonra taranarak resmi yazı (EBYS) ekinde Strateji Geliştirme Daire Başkanlığına gönderilecektir. Raporun ayrıca fiziki ortamda gönderilmesine gerek yoktur.</a:t>
            </a:r>
            <a:endParaRPr lang="tr-TR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749300" y="4141316"/>
            <a:ext cx="10020300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Hazırlamış olduğunuz birim faaliyet raporu:</a:t>
            </a:r>
            <a:endParaRPr lang="tr-TR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geç ocak ayı sonuna kadar birim web sayfanızdan kamuoyuna duyurulacak,</a:t>
            </a:r>
            <a:endParaRPr lang="tr-TR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Word formatında elektronik postayla </a:t>
            </a:r>
            <a:r>
              <a:rPr lang="tr-TR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stratejikplan@aku.edu.tr</a:t>
            </a: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adresine gönderilecek,</a:t>
            </a:r>
            <a:endParaRPr lang="tr-TR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Rektörlük makamına sunulmak üzere Resmi yazıyla Strateji Geliştirme Daire Başkanlığı’na gönderilecektir.</a:t>
            </a:r>
            <a:endParaRPr lang="tr-TR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3601310" y="285750"/>
            <a:ext cx="4989379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SÜRECİN TAMAMLANMASI</a:t>
            </a:r>
          </a:p>
        </p:txBody>
      </p:sp>
    </p:spTree>
    <p:extLst>
      <p:ext uri="{BB962C8B-B14F-4D97-AF65-F5344CB8AC3E}">
        <p14:creationId xmlns:p14="http://schemas.microsoft.com/office/powerpoint/2010/main" val="355301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5290410" y="365125"/>
            <a:ext cx="1858201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İLETİŞİM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4594706" y="1146501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Sorularınız için;</a:t>
            </a:r>
          </a:p>
        </p:txBody>
      </p:sp>
      <p:sp>
        <p:nvSpPr>
          <p:cNvPr id="6" name="Dikdörtgen 5"/>
          <p:cNvSpPr/>
          <p:nvPr/>
        </p:nvSpPr>
        <p:spPr>
          <a:xfrm>
            <a:off x="838200" y="2574208"/>
            <a:ext cx="4635500" cy="30008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Dahili: 0272 218 1340 </a:t>
            </a:r>
          </a:p>
          <a:p>
            <a:pPr algn="ctr">
              <a:lnSpc>
                <a:spcPct val="150000"/>
              </a:lnSpc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E-posta: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mciceklitas@aku.edu.tr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stratejikplan@aku.edu.tr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Mali Hizmetler Uzmanı Mehmet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Çiçeklitaş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Strateji Şube Müdür V.</a:t>
            </a:r>
          </a:p>
          <a:p>
            <a:pPr algn="ctr">
              <a:lnSpc>
                <a:spcPct val="150000"/>
              </a:lnSpc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Strateji Şube Müdürlüğü</a:t>
            </a:r>
          </a:p>
          <a:p>
            <a:pPr algn="ctr">
              <a:lnSpc>
                <a:spcPct val="150000"/>
              </a:lnSpc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Strateji Geliştirme Daire Başkanlığı</a:t>
            </a:r>
          </a:p>
        </p:txBody>
      </p:sp>
      <p:sp>
        <p:nvSpPr>
          <p:cNvPr id="7" name="Dikdörtgen 6"/>
          <p:cNvSpPr/>
          <p:nvPr/>
        </p:nvSpPr>
        <p:spPr>
          <a:xfrm>
            <a:off x="6615839" y="2781956"/>
            <a:ext cx="4635500" cy="25853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Dahili: 0272 218 1413 </a:t>
            </a:r>
          </a:p>
          <a:p>
            <a:pPr algn="ctr">
              <a:lnSpc>
                <a:spcPct val="150000"/>
              </a:lnSpc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E-posta: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catalay@aku.edu.tr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stratejikplan@aku.edu.tr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Bilgisayar İşletmeni Can Atalay</a:t>
            </a:r>
          </a:p>
          <a:p>
            <a:pPr algn="ctr">
              <a:lnSpc>
                <a:spcPct val="150000"/>
              </a:lnSpc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Strateji Şube Müdürlüğü</a:t>
            </a:r>
          </a:p>
          <a:p>
            <a:pPr algn="ctr">
              <a:lnSpc>
                <a:spcPct val="150000"/>
              </a:lnSpc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Strateji Geliştirme Daire Başkanlığı</a:t>
            </a:r>
          </a:p>
        </p:txBody>
      </p:sp>
    </p:spTree>
    <p:extLst>
      <p:ext uri="{BB962C8B-B14F-4D97-AF65-F5344CB8AC3E}">
        <p14:creationId xmlns:p14="http://schemas.microsoft.com/office/powerpoint/2010/main" val="1902694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1382"/>
            <a:ext cx="12192000" cy="584661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2008911" y="201474"/>
            <a:ext cx="8978676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RAPOR TASLAKLARINA NEREDEN ERİŞEBİLİRİZ?</a:t>
            </a:r>
          </a:p>
        </p:txBody>
      </p:sp>
      <p:sp>
        <p:nvSpPr>
          <p:cNvPr id="7" name="Sağ Ok 6"/>
          <p:cNvSpPr/>
          <p:nvPr/>
        </p:nvSpPr>
        <p:spPr>
          <a:xfrm rot="9149229">
            <a:off x="8455470" y="5076367"/>
            <a:ext cx="1011382" cy="54701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102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2008911" y="201474"/>
            <a:ext cx="8978676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RAPOR TASLAKLARINA NEREDEN ERİŞEBİLİRİZ?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EFE7661-7B5E-772C-ABAA-BB119D098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911" y="888345"/>
            <a:ext cx="8690757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938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4184075" y="230188"/>
            <a:ext cx="3023841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KAPAK SAYFASI</a:t>
            </a:r>
          </a:p>
        </p:txBody>
      </p:sp>
      <p:sp>
        <p:nvSpPr>
          <p:cNvPr id="6" name="Sağ Ok 5"/>
          <p:cNvSpPr/>
          <p:nvPr/>
        </p:nvSpPr>
        <p:spPr>
          <a:xfrm>
            <a:off x="4984085" y="4274152"/>
            <a:ext cx="2745894" cy="51261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7924001" y="4286213"/>
            <a:ext cx="2230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önceki yıl</a:t>
            </a:r>
          </a:p>
        </p:txBody>
      </p:sp>
      <p:sp>
        <p:nvSpPr>
          <p:cNvPr id="8" name="Sağ Ok 7"/>
          <p:cNvSpPr/>
          <p:nvPr/>
        </p:nvSpPr>
        <p:spPr>
          <a:xfrm>
            <a:off x="6109055" y="6006864"/>
            <a:ext cx="1814946" cy="51261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Metin kutusu 8"/>
          <p:cNvSpPr txBox="1"/>
          <p:nvPr/>
        </p:nvSpPr>
        <p:spPr>
          <a:xfrm>
            <a:off x="7924001" y="5996262"/>
            <a:ext cx="3975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Raporun hazırlandığı yıl</a:t>
            </a: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CAEF08E2-EDAE-DBA8-0824-1A1D737C9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31" y="1037728"/>
            <a:ext cx="5803769" cy="548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22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3241965" y="165034"/>
            <a:ext cx="5976188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 MİSYON VE VİZYON BAŞLIĞI</a:t>
            </a:r>
          </a:p>
        </p:txBody>
      </p:sp>
      <p:sp>
        <p:nvSpPr>
          <p:cNvPr id="6" name="Sağ Ok 5"/>
          <p:cNvSpPr/>
          <p:nvPr/>
        </p:nvSpPr>
        <p:spPr>
          <a:xfrm>
            <a:off x="6559751" y="2291540"/>
            <a:ext cx="1271456" cy="51261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8087407" y="1322213"/>
            <a:ext cx="41045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Birimin bir önceki yıl başında mevcut olan misyon ve vizyon bildirimi yazılır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3654363" y="3772055"/>
            <a:ext cx="5151391" cy="224676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bölüm, birimin Kurumsal-İç Kontrol-Misyon ve Vizyon sekmesinde bir önceki yıl ilan ettiği bilgiler ile uyumlu olmalıdır.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44F807A5-C7DD-EC4A-9B08-3FC6815F81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56" y="1150518"/>
            <a:ext cx="5982218" cy="234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47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3201543" y="161497"/>
            <a:ext cx="4414991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TABLO AÇIKLAMALARI</a:t>
            </a:r>
          </a:p>
        </p:txBody>
      </p:sp>
      <p:sp>
        <p:nvSpPr>
          <p:cNvPr id="10" name="Sağ Ok 9"/>
          <p:cNvSpPr/>
          <p:nvPr/>
        </p:nvSpPr>
        <p:spPr>
          <a:xfrm rot="5400000">
            <a:off x="1913572" y="5228157"/>
            <a:ext cx="902460" cy="51261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Metin kutusu 10"/>
          <p:cNvSpPr txBox="1"/>
          <p:nvPr/>
        </p:nvSpPr>
        <p:spPr>
          <a:xfrm>
            <a:off x="573596" y="5935696"/>
            <a:ext cx="423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Açıklama yapılmamış</a:t>
            </a:r>
          </a:p>
        </p:txBody>
      </p:sp>
      <p:sp>
        <p:nvSpPr>
          <p:cNvPr id="12" name="Sağ Ok 11"/>
          <p:cNvSpPr/>
          <p:nvPr/>
        </p:nvSpPr>
        <p:spPr>
          <a:xfrm rot="5400000">
            <a:off x="8483169" y="4402027"/>
            <a:ext cx="1314084" cy="51261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Metin kutusu 12"/>
          <p:cNvSpPr txBox="1"/>
          <p:nvPr/>
        </p:nvSpPr>
        <p:spPr>
          <a:xfrm>
            <a:off x="6757674" y="5374345"/>
            <a:ext cx="4742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Taslak açıklamaları kalmış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93906C41-3757-E319-C46D-7FDD17015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69" y="796326"/>
            <a:ext cx="3414056" cy="4519052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C4A4536D-F2CE-6853-0E53-DA419777CA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242" y="2122321"/>
            <a:ext cx="6241321" cy="186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55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3154409" y="273106"/>
            <a:ext cx="4414991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TABLO AÇIKLAMALARI</a:t>
            </a:r>
          </a:p>
        </p:txBody>
      </p:sp>
      <p:sp>
        <p:nvSpPr>
          <p:cNvPr id="6" name="Sağ Ok 5"/>
          <p:cNvSpPr/>
          <p:nvPr/>
        </p:nvSpPr>
        <p:spPr>
          <a:xfrm>
            <a:off x="6002639" y="3488676"/>
            <a:ext cx="902460" cy="51261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6905099" y="2918910"/>
            <a:ext cx="50703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Açıklamalarda yer alan bilgiler ile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GZFT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Değerlendirme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bölümleri uyumlu olmalıdır.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401041E7-A1E9-7C2D-9996-8B1111779B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59" y="1690688"/>
            <a:ext cx="6241321" cy="273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76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3154409" y="273106"/>
            <a:ext cx="4414991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TABLO AÇIKLAMALARI</a:t>
            </a:r>
          </a:p>
        </p:txBody>
      </p:sp>
      <p:sp>
        <p:nvSpPr>
          <p:cNvPr id="6" name="Sağ Ok 5"/>
          <p:cNvSpPr/>
          <p:nvPr/>
        </p:nvSpPr>
        <p:spPr>
          <a:xfrm>
            <a:off x="6002639" y="3488676"/>
            <a:ext cx="902460" cy="51261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6905099" y="2918910"/>
            <a:ext cx="50703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Açıklamalarda yer alan bilgiler ile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GZFT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Değerlendirme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bölümleri uyumlu olmalıdır.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BE75C655-5E27-7B59-3612-3D7CA4817A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59" y="1890120"/>
            <a:ext cx="6241321" cy="271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93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3154409" y="273106"/>
            <a:ext cx="4954177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TABLOLARIN BÜTÜNLÜĞÜ</a:t>
            </a:r>
          </a:p>
        </p:txBody>
      </p:sp>
      <p:sp>
        <p:nvSpPr>
          <p:cNvPr id="6" name="Sağ Ok 5"/>
          <p:cNvSpPr/>
          <p:nvPr/>
        </p:nvSpPr>
        <p:spPr>
          <a:xfrm>
            <a:off x="6247840" y="2773368"/>
            <a:ext cx="902460" cy="51261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7277658" y="2126875"/>
            <a:ext cx="42321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Tabloya ilişkin faaliyet gerçekleşmemişse tabloyu silmeyiniz.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81C066B8-BEFD-E37D-9768-7BAE629F5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6" y="2130269"/>
            <a:ext cx="6439458" cy="1912786"/>
          </a:xfrm>
          <a:prstGeom prst="rect">
            <a:avLst/>
          </a:prstGeom>
        </p:spPr>
      </p:pic>
      <p:sp>
        <p:nvSpPr>
          <p:cNvPr id="10" name="Sağ Ok 5">
            <a:extLst>
              <a:ext uri="{FF2B5EF4-FFF2-40B4-BE49-F238E27FC236}">
                <a16:creationId xmlns:a16="http://schemas.microsoft.com/office/drawing/2014/main" id="{B3E9C72E-6BE9-85E3-8AB7-BF141BE05264}"/>
              </a:ext>
            </a:extLst>
          </p:cNvPr>
          <p:cNvSpPr/>
          <p:nvPr/>
        </p:nvSpPr>
        <p:spPr>
          <a:xfrm rot="712595">
            <a:off x="6479631" y="3809552"/>
            <a:ext cx="902460" cy="51261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EA2607AD-9CC5-A16C-9FB5-D16D5E7515F2}"/>
              </a:ext>
            </a:extLst>
          </p:cNvPr>
          <p:cNvSpPr txBox="1"/>
          <p:nvPr/>
        </p:nvSpPr>
        <p:spPr>
          <a:xfrm>
            <a:off x="7534373" y="3881195"/>
            <a:ext cx="60944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Taslak açıklamaları kalmış</a:t>
            </a:r>
          </a:p>
        </p:txBody>
      </p:sp>
    </p:spTree>
    <p:extLst>
      <p:ext uri="{BB962C8B-B14F-4D97-AF65-F5344CB8AC3E}">
        <p14:creationId xmlns:p14="http://schemas.microsoft.com/office/powerpoint/2010/main" val="290644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 animBg="1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480</TotalTime>
  <Words>423</Words>
  <Application>Microsoft Office PowerPoint</Application>
  <PresentationFormat>Geniş ekran</PresentationFormat>
  <Paragraphs>88</Paragraphs>
  <Slides>19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19</vt:i4>
      </vt:variant>
    </vt:vector>
  </HeadingPairs>
  <TitlesOfParts>
    <vt:vector size="29" baseType="lpstr">
      <vt:lpstr>Arial</vt:lpstr>
      <vt:lpstr>Calibri</vt:lpstr>
      <vt:lpstr>Calibri Light</vt:lpstr>
      <vt:lpstr>Century Gothic</vt:lpstr>
      <vt:lpstr>Symbol</vt:lpstr>
      <vt:lpstr>Times New Roman</vt:lpstr>
      <vt:lpstr>Wingdings</vt:lpstr>
      <vt:lpstr>Wingdings 3</vt:lpstr>
      <vt:lpstr>Office Teması</vt:lpstr>
      <vt:lpstr>Duman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HP</dc:creator>
  <cp:lastModifiedBy>HP</cp:lastModifiedBy>
  <cp:revision>30</cp:revision>
  <dcterms:created xsi:type="dcterms:W3CDTF">2025-12-15T17:45:10Z</dcterms:created>
  <dcterms:modified xsi:type="dcterms:W3CDTF">2025-12-18T12:44:58Z</dcterms:modified>
</cp:coreProperties>
</file>