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8" r:id="rId5"/>
    <p:sldId id="269" r:id="rId6"/>
    <p:sldId id="267" r:id="rId7"/>
    <p:sldId id="264" r:id="rId8"/>
    <p:sldId id="266" r:id="rId9"/>
    <p:sldId id="258" r:id="rId10"/>
    <p:sldId id="259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56" autoAdjust="0"/>
  </p:normalViewPr>
  <p:slideViewPr>
    <p:cSldViewPr snapToGrid="0">
      <p:cViewPr varScale="1">
        <p:scale>
          <a:sx n="73" d="100"/>
          <a:sy n="73" d="100"/>
        </p:scale>
        <p:origin x="4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8A1BC-2F7C-48A3-BDA7-23AE43081885}" type="datetimeFigureOut">
              <a:rPr lang="tr-TR" smtClean="0"/>
              <a:t>14.01.2026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F59D-57C7-4BD2-B7DB-A2543A0E3B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975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AKU_LYK_MisyonVizyonTemelD.pdf</a:t>
            </a:r>
          </a:p>
          <a:p>
            <a:r>
              <a:rPr lang="tr-TR" dirty="0"/>
              <a:t>AKU_LYK_PolitikaBelgeleri.pdf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D3ED8-71A7-48F7-928A-06233B58EA0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73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7AA0-A25B-4B37-9CB9-A02576969AC6}" type="datetimeFigureOut">
              <a:rPr lang="tr-TR" smtClean="0"/>
              <a:t>14.01.2026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4F2-C67C-48DF-A69F-F07E2B805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11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7AA0-A25B-4B37-9CB9-A02576969AC6}" type="datetimeFigureOut">
              <a:rPr lang="tr-TR" smtClean="0"/>
              <a:t>14.01.2026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4F2-C67C-48DF-A69F-F07E2B805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38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7AA0-A25B-4B37-9CB9-A02576969AC6}" type="datetimeFigureOut">
              <a:rPr lang="tr-TR" smtClean="0"/>
              <a:t>14.01.2026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4F2-C67C-48DF-A69F-F07E2B805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78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7AA0-A25B-4B37-9CB9-A02576969AC6}" type="datetimeFigureOut">
              <a:rPr lang="tr-TR" smtClean="0"/>
              <a:t>14.01.2026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4F2-C67C-48DF-A69F-F07E2B805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04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7AA0-A25B-4B37-9CB9-A02576969AC6}" type="datetimeFigureOut">
              <a:rPr lang="tr-TR" smtClean="0"/>
              <a:t>14.01.2026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4F2-C67C-48DF-A69F-F07E2B805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532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7AA0-A25B-4B37-9CB9-A02576969AC6}" type="datetimeFigureOut">
              <a:rPr lang="tr-TR" smtClean="0"/>
              <a:t>14.01.2026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4F2-C67C-48DF-A69F-F07E2B805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69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7AA0-A25B-4B37-9CB9-A02576969AC6}" type="datetimeFigureOut">
              <a:rPr lang="tr-TR" smtClean="0"/>
              <a:t>14.01.2026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4F2-C67C-48DF-A69F-F07E2B805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14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7AA0-A25B-4B37-9CB9-A02576969AC6}" type="datetimeFigureOut">
              <a:rPr lang="tr-TR" smtClean="0"/>
              <a:t>14.01.2026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4F2-C67C-48DF-A69F-F07E2B805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31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7AA0-A25B-4B37-9CB9-A02576969AC6}" type="datetimeFigureOut">
              <a:rPr lang="tr-TR" smtClean="0"/>
              <a:t>14.01.2026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4F2-C67C-48DF-A69F-F07E2B805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49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7AA0-A25B-4B37-9CB9-A02576969AC6}" type="datetimeFigureOut">
              <a:rPr lang="tr-TR" smtClean="0"/>
              <a:t>14.01.2026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4F2-C67C-48DF-A69F-F07E2B805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07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7AA0-A25B-4B37-9CB9-A02576969AC6}" type="datetimeFigureOut">
              <a:rPr lang="tr-TR" smtClean="0"/>
              <a:t>14.01.2026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304F2-C67C-48DF-A69F-F07E2B805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44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7AA0-A25B-4B37-9CB9-A02576969AC6}" type="datetimeFigureOut">
              <a:rPr lang="tr-TR" smtClean="0"/>
              <a:t>14.01.2026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304F2-C67C-48DF-A69F-F07E2B805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75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Birim Hedefleri Güncelleme Toplantısı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14 Ocak 2025 Çarşamba</a:t>
            </a:r>
          </a:p>
        </p:txBody>
      </p:sp>
    </p:spTree>
    <p:extLst>
      <p:ext uri="{BB962C8B-B14F-4D97-AF65-F5344CB8AC3E}">
        <p14:creationId xmlns:p14="http://schemas.microsoft.com/office/powerpoint/2010/main" val="236663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İsteklerimiz -4-</a:t>
            </a:r>
            <a:br>
              <a:rPr lang="tr-TR" dirty="0"/>
            </a:br>
            <a:r>
              <a:rPr lang="tr-TR" dirty="0"/>
              <a:t>Web sayfalarının güncellenmesi</a:t>
            </a:r>
            <a:br>
              <a:rPr lang="tr-TR" dirty="0"/>
            </a:br>
            <a:r>
              <a:rPr lang="tr-TR" sz="3100" b="1" dirty="0"/>
              <a:t>Yakında web sayfası sorumlularımızla toplantı yapacağız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343149"/>
            <a:ext cx="5181600" cy="3833813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Kurumsal Kimliğe uygun</a:t>
            </a:r>
          </a:p>
          <a:p>
            <a:r>
              <a:rPr lang="tr-TR" dirty="0"/>
              <a:t>Güncel</a:t>
            </a:r>
          </a:p>
          <a:p>
            <a:r>
              <a:rPr lang="tr-TR" dirty="0"/>
              <a:t>Doğru</a:t>
            </a:r>
          </a:p>
          <a:p>
            <a:r>
              <a:rPr lang="tr-TR" dirty="0"/>
              <a:t>İstikrarlı ve Tutarlı</a:t>
            </a:r>
          </a:p>
          <a:p>
            <a:r>
              <a:rPr lang="tr-TR" dirty="0"/>
              <a:t>Kullanıcı Odaklı</a:t>
            </a:r>
          </a:p>
          <a:p>
            <a:pPr lvl="1"/>
            <a:r>
              <a:rPr lang="tr-TR" dirty="0"/>
              <a:t>Personel -Öğrenci- Dış paydaş</a:t>
            </a:r>
          </a:p>
          <a:p>
            <a:r>
              <a:rPr lang="tr-TR" dirty="0"/>
              <a:t>Erişilebilir</a:t>
            </a:r>
          </a:p>
          <a:p>
            <a:pPr lvl="1"/>
            <a:r>
              <a:rPr lang="tr-TR" dirty="0"/>
              <a:t>Verilen hizmetlere, içeriğe ulaşım</a:t>
            </a:r>
          </a:p>
          <a:p>
            <a:r>
              <a:rPr lang="tr-TR" dirty="0"/>
              <a:t>Kapsayıcı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3A208AE-9D4D-2B08-30EF-7674C1197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9849"/>
            <a:ext cx="5181600" cy="3567113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Sürekli İyileştirme</a:t>
            </a:r>
          </a:p>
          <a:p>
            <a:r>
              <a:rPr lang="tr-TR" dirty="0"/>
              <a:t>Profesyonel</a:t>
            </a:r>
          </a:p>
          <a:p>
            <a:r>
              <a:rPr lang="tr-TR" dirty="0"/>
              <a:t>Fonksiyonel</a:t>
            </a:r>
          </a:p>
          <a:p>
            <a:r>
              <a:rPr lang="tr-TR" dirty="0"/>
              <a:t>Estetik</a:t>
            </a:r>
          </a:p>
          <a:p>
            <a:r>
              <a:rPr lang="tr-TR" dirty="0"/>
              <a:t>Bilgilendirici</a:t>
            </a:r>
          </a:p>
          <a:p>
            <a:r>
              <a:rPr lang="tr-TR"/>
              <a:t>Mobil uyumluluk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133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900" b="1" dirty="0"/>
              <a:t>Teşekkür..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49061"/>
            <a:ext cx="10515600" cy="3827901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Özdeğerlendirme raporları</a:t>
            </a:r>
          </a:p>
          <a:p>
            <a:r>
              <a:rPr lang="tr-TR" dirty="0"/>
              <a:t>Birim faaliyet raporları</a:t>
            </a:r>
          </a:p>
          <a:p>
            <a:r>
              <a:rPr lang="tr-TR" dirty="0"/>
              <a:t>Kurum İç Değerlendirme Raporu KİDR</a:t>
            </a:r>
          </a:p>
          <a:p>
            <a:r>
              <a:rPr lang="tr-TR" dirty="0"/>
              <a:t>Akreditasyon çalışmaları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609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chemeClr val="bg1">
                    <a:lumMod val="65000"/>
                  </a:schemeClr>
                </a:solidFill>
              </a:rPr>
              <a:t>İsteklerimiz -1-</a:t>
            </a:r>
            <a:br>
              <a:rPr lang="tr-TR" dirty="0"/>
            </a:br>
            <a:r>
              <a:rPr lang="tr-TR" b="1" dirty="0"/>
              <a:t>Birim hedefleri değerlendirme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Geçmişe yönelik değerlendirme (2025 hedeflerinin değerlendirmesi)</a:t>
            </a:r>
          </a:p>
          <a:p>
            <a:pPr lvl="1"/>
            <a:r>
              <a:rPr lang="tr-TR" dirty="0"/>
              <a:t>Hedeflerin gerçekleşme tablosu</a:t>
            </a:r>
          </a:p>
          <a:p>
            <a:pPr lvl="1"/>
            <a:r>
              <a:rPr lang="tr-TR" dirty="0"/>
              <a:t>Tablo halinde</a:t>
            </a:r>
          </a:p>
          <a:p>
            <a:pPr lvl="1"/>
            <a:r>
              <a:rPr lang="tr-TR" dirty="0">
                <a:solidFill>
                  <a:srgbClr val="92D050"/>
                </a:solidFill>
              </a:rPr>
              <a:t>Ulaşılan hedefler yeşil</a:t>
            </a:r>
          </a:p>
          <a:p>
            <a:pPr lvl="1"/>
            <a:r>
              <a:rPr lang="tr-TR" dirty="0">
                <a:solidFill>
                  <a:srgbClr val="FF0000"/>
                </a:solidFill>
              </a:rPr>
              <a:t>Ulaşılamayanlar kırmızı</a:t>
            </a:r>
          </a:p>
          <a:p>
            <a:pPr lvl="1"/>
            <a:r>
              <a:rPr lang="tr-TR" dirty="0">
                <a:solidFill>
                  <a:srgbClr val="00B0F0"/>
                </a:solidFill>
              </a:rPr>
              <a:t>Devam edenler mavi</a:t>
            </a:r>
          </a:p>
          <a:p>
            <a:pPr lvl="1"/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 rot="19480221">
            <a:off x="8598180" y="4517868"/>
            <a:ext cx="359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rial Black" panose="020B0A04020102020204" pitchFamily="34" charset="0"/>
              </a:rPr>
              <a:t>Son Tarih </a:t>
            </a:r>
          </a:p>
          <a:p>
            <a:r>
              <a:rPr lang="tr-TR" sz="2400" dirty="0">
                <a:latin typeface="Arial Black" panose="020B0A04020102020204" pitchFamily="34" charset="0"/>
              </a:rPr>
              <a:t>27 Ocak 2026 Salı</a:t>
            </a:r>
          </a:p>
        </p:txBody>
      </p:sp>
    </p:spTree>
    <p:extLst>
      <p:ext uri="{BB962C8B-B14F-4D97-AF65-F5344CB8AC3E}">
        <p14:creationId xmlns:p14="http://schemas.microsoft.com/office/powerpoint/2010/main" val="236288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5FE96-A28C-F355-84CD-08922CB3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AE2E11-9119-65A6-130C-B55ACBA6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İsteklerimiz -1-</a:t>
            </a:r>
            <a:br>
              <a:rPr lang="tr-TR" dirty="0"/>
            </a:br>
            <a:r>
              <a:rPr lang="tr-TR" b="1" dirty="0"/>
              <a:t>Yeni Birim hedefleri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A63B38-7E6C-1370-926D-54F779760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Yeni hedefler</a:t>
            </a:r>
          </a:p>
          <a:p>
            <a:r>
              <a:rPr lang="tr-TR" dirty="0"/>
              <a:t>Eğitim Birimleri Hedef Güncelleme (Yönetim olarak istediklerimiz)</a:t>
            </a:r>
          </a:p>
          <a:p>
            <a:pPr lvl="1"/>
            <a:r>
              <a:rPr lang="tr-TR" dirty="0"/>
              <a:t>Yayın hedefi istiyoruz. </a:t>
            </a:r>
          </a:p>
          <a:p>
            <a:pPr lvl="2"/>
            <a:r>
              <a:rPr lang="tr-TR" dirty="0"/>
              <a:t>(Kişi başı </a:t>
            </a:r>
            <a:r>
              <a:rPr lang="tr-TR" dirty="0" err="1"/>
              <a:t>WoS</a:t>
            </a:r>
            <a:r>
              <a:rPr lang="tr-TR" dirty="0"/>
              <a:t> cinsinden)</a:t>
            </a:r>
          </a:p>
          <a:p>
            <a:pPr lvl="1"/>
            <a:r>
              <a:rPr lang="tr-TR" dirty="0"/>
              <a:t>Toplumsal katkı hedefi istiyoruz</a:t>
            </a:r>
          </a:p>
          <a:p>
            <a:pPr lvl="2"/>
            <a:r>
              <a:rPr lang="tr-TR" dirty="0"/>
              <a:t>(Planlanmış Etkinlik)</a:t>
            </a:r>
          </a:p>
          <a:p>
            <a:pPr lvl="1"/>
            <a:r>
              <a:rPr lang="tr-TR" dirty="0" err="1"/>
              <a:t>Uluslararasılaşma</a:t>
            </a:r>
            <a:r>
              <a:rPr lang="tr-TR" dirty="0"/>
              <a:t> ile ilgili bir hedef istiyoruz</a:t>
            </a:r>
          </a:p>
          <a:p>
            <a:pPr lvl="2"/>
            <a:r>
              <a:rPr lang="tr-TR" dirty="0"/>
              <a:t>Öğrencilerin yabancı dil becerisine ilişkin… Ortak Proje.. Ortak Yayın…. olabilir.</a:t>
            </a:r>
          </a:p>
          <a:p>
            <a:pPr lvl="1"/>
            <a:r>
              <a:rPr lang="tr-TR" dirty="0"/>
              <a:t>Bilimsel etkinlik hedefi </a:t>
            </a:r>
          </a:p>
          <a:p>
            <a:pPr lvl="2"/>
            <a:r>
              <a:rPr lang="tr-TR" dirty="0"/>
              <a:t>(Seminer, konferans, kongre, sempozyum </a:t>
            </a:r>
            <a:r>
              <a:rPr lang="tr-TR" dirty="0" err="1"/>
              <a:t>vs</a:t>
            </a:r>
            <a:r>
              <a:rPr lang="tr-TR" dirty="0"/>
              <a:t>…  Katılım, Düzenleme gibi)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496FC03-09A9-7F7D-56C9-11F855D35F8C}"/>
              </a:ext>
            </a:extLst>
          </p:cNvPr>
          <p:cNvSpPr txBox="1"/>
          <p:nvPr/>
        </p:nvSpPr>
        <p:spPr>
          <a:xfrm rot="19480221">
            <a:off x="8274330" y="679292"/>
            <a:ext cx="359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rial Black" panose="020B0A04020102020204" pitchFamily="34" charset="0"/>
              </a:rPr>
              <a:t>Son Tarih </a:t>
            </a:r>
          </a:p>
          <a:p>
            <a:r>
              <a:rPr lang="tr-TR" sz="2400" dirty="0">
                <a:latin typeface="Arial Black" panose="020B0A04020102020204" pitchFamily="34" charset="0"/>
              </a:rPr>
              <a:t>27 Ocak 2026 Salı</a:t>
            </a:r>
          </a:p>
        </p:txBody>
      </p:sp>
    </p:spTree>
    <p:extLst>
      <p:ext uri="{BB962C8B-B14F-4D97-AF65-F5344CB8AC3E}">
        <p14:creationId xmlns:p14="http://schemas.microsoft.com/office/powerpoint/2010/main" val="66236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5F993-68AE-11EA-E64F-F0DE04A7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1E593F-A822-3B88-FC2A-894F5EA6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İsteklerimiz -1-</a:t>
            </a:r>
            <a:br>
              <a:rPr lang="tr-TR" dirty="0"/>
            </a:br>
            <a:r>
              <a:rPr lang="tr-TR" b="1" dirty="0"/>
              <a:t>Yeni Birim hedefleri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056EB0-F55E-CDFE-B7C9-47E46B72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1775"/>
            <a:ext cx="10515600" cy="3405188"/>
          </a:xfrm>
        </p:spPr>
        <p:txBody>
          <a:bodyPr>
            <a:normAutofit/>
          </a:bodyPr>
          <a:lstStyle/>
          <a:p>
            <a:r>
              <a:rPr lang="tr-TR" dirty="0"/>
              <a:t>Yeni hedefler</a:t>
            </a:r>
          </a:p>
          <a:p>
            <a:r>
              <a:rPr lang="tr-TR" dirty="0"/>
              <a:t>UYGAR Birimleri Hedef Güncelleme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3D616CB-C882-5961-6C7A-520C290F3138}"/>
              </a:ext>
            </a:extLst>
          </p:cNvPr>
          <p:cNvSpPr txBox="1"/>
          <p:nvPr/>
        </p:nvSpPr>
        <p:spPr>
          <a:xfrm rot="19480221">
            <a:off x="8274330" y="679292"/>
            <a:ext cx="359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rial Black" panose="020B0A04020102020204" pitchFamily="34" charset="0"/>
              </a:rPr>
              <a:t>Son Tarih </a:t>
            </a:r>
          </a:p>
          <a:p>
            <a:r>
              <a:rPr lang="tr-TR" sz="2400" dirty="0">
                <a:latin typeface="Arial Black" panose="020B0A04020102020204" pitchFamily="34" charset="0"/>
              </a:rPr>
              <a:t>27 Ocak 2026 Salı</a:t>
            </a:r>
          </a:p>
        </p:txBody>
      </p:sp>
    </p:spTree>
    <p:extLst>
      <p:ext uri="{BB962C8B-B14F-4D97-AF65-F5344CB8AC3E}">
        <p14:creationId xmlns:p14="http://schemas.microsoft.com/office/powerpoint/2010/main" val="100197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27F096-D234-2C2D-9144-44EEB51B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Hedefler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6F111C-54CB-A731-3F00-80663B96F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24099"/>
            <a:ext cx="5181600" cy="3852863"/>
          </a:xfrm>
        </p:spPr>
        <p:txBody>
          <a:bodyPr>
            <a:normAutofit lnSpcReduction="10000"/>
          </a:bodyPr>
          <a:lstStyle/>
          <a:p>
            <a:pPr marL="542925" lvl="2" indent="-361950"/>
            <a:r>
              <a:rPr lang="tr-TR" sz="4400" dirty="0"/>
              <a:t>Spesifik</a:t>
            </a:r>
          </a:p>
          <a:p>
            <a:pPr marL="542925" lvl="2" indent="-361950"/>
            <a:r>
              <a:rPr lang="tr-TR" sz="4400" dirty="0"/>
              <a:t>Ölçülebilir</a:t>
            </a:r>
          </a:p>
          <a:p>
            <a:pPr marL="542925" lvl="2" indent="-361950"/>
            <a:r>
              <a:rPr lang="tr-TR" sz="4400" dirty="0"/>
              <a:t>Ulaşılabilir</a:t>
            </a:r>
          </a:p>
          <a:p>
            <a:pPr marL="542925" lvl="2" indent="-361950"/>
            <a:r>
              <a:rPr lang="tr-TR" sz="4400" dirty="0"/>
              <a:t>İlgili </a:t>
            </a:r>
          </a:p>
          <a:p>
            <a:pPr marL="542925" lvl="2" indent="-361950"/>
            <a:r>
              <a:rPr lang="tr-TR" sz="4400" dirty="0"/>
              <a:t>Süreli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E45D146-2586-02B7-DEB3-410BCADBB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8399"/>
            <a:ext cx="5181600" cy="37385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En fazla 10 adet</a:t>
            </a:r>
          </a:p>
          <a:p>
            <a:pPr lvl="1"/>
            <a:r>
              <a:rPr lang="tr-TR" dirty="0"/>
              <a:t>Daha az sayıda olabilir</a:t>
            </a:r>
          </a:p>
          <a:p>
            <a:r>
              <a:rPr lang="tr-TR" dirty="0"/>
              <a:t>Çoğu Stratejik planla ilgili </a:t>
            </a:r>
          </a:p>
          <a:p>
            <a:pPr lvl="1"/>
            <a:r>
              <a:rPr lang="tr-TR" dirty="0"/>
              <a:t>Hepsi stratejik planla ilgili olabilir</a:t>
            </a:r>
          </a:p>
          <a:p>
            <a:r>
              <a:rPr lang="tr-TR" dirty="0"/>
              <a:t>Stratejik plandaki hedeflerle ilişkilendirelim</a:t>
            </a:r>
          </a:p>
          <a:p>
            <a:r>
              <a:rPr lang="tr-TR" dirty="0"/>
              <a:t>Net olsun</a:t>
            </a:r>
          </a:p>
          <a:p>
            <a:pPr lvl="1"/>
            <a:r>
              <a:rPr lang="tr-TR" dirty="0"/>
              <a:t>Belirsiz hedefler olmasın</a:t>
            </a:r>
          </a:p>
          <a:p>
            <a:pPr lvl="1"/>
            <a:r>
              <a:rPr lang="tr-TR" sz="1400" b="1" strike="sngStrike" dirty="0">
                <a:solidFill>
                  <a:srgbClr val="428BCA"/>
                </a:solidFill>
                <a:latin typeface="arial" panose="020B0604020202020204" pitchFamily="34" charset="0"/>
              </a:rPr>
              <a:t>Mezunlarla İlişkileri Güçlendirmek</a:t>
            </a:r>
          </a:p>
          <a:p>
            <a:pPr lvl="1"/>
            <a:r>
              <a:rPr lang="tr-TR" sz="1400" b="1" dirty="0">
                <a:solidFill>
                  <a:srgbClr val="428BCA"/>
                </a:solidFill>
                <a:latin typeface="arial" panose="020B0604020202020204" pitchFamily="34" charset="0"/>
              </a:rPr>
              <a:t>Mezunlar buluşması yapmak</a:t>
            </a:r>
            <a:endParaRPr lang="tr-TR" dirty="0"/>
          </a:p>
          <a:p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52390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İsteklerimiz -2-</a:t>
            </a:r>
            <a:br>
              <a:rPr lang="tr-TR" dirty="0"/>
            </a:br>
            <a:r>
              <a:rPr lang="tr-TR" b="1" dirty="0"/>
              <a:t>Risk Değerlendirmesi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4351338"/>
          </a:xfrm>
        </p:spPr>
        <p:txBody>
          <a:bodyPr/>
          <a:lstStyle/>
          <a:p>
            <a:r>
              <a:rPr lang="tr-TR" dirty="0"/>
              <a:t>Daha önceki örneklerimiz web sayfalarımızda..</a:t>
            </a:r>
          </a:p>
          <a:p>
            <a:r>
              <a:rPr lang="tr-TR" dirty="0"/>
              <a:t>Belirlediğimiz yeni hedeflere yönelik risk değerlendirme raporu..</a:t>
            </a:r>
          </a:p>
          <a:p>
            <a:r>
              <a:rPr lang="tr-TR" dirty="0"/>
              <a:t>Sorularınız olursa </a:t>
            </a:r>
          </a:p>
          <a:p>
            <a:pPr lvl="1"/>
            <a:r>
              <a:rPr lang="tr-TR" dirty="0"/>
              <a:t>Strateji Geliştirme Dairesi Şube Müdürümüz </a:t>
            </a:r>
            <a:r>
              <a:rPr lang="tr-TR" b="1" dirty="0"/>
              <a:t>Nihat Elmas’a </a:t>
            </a:r>
            <a:r>
              <a:rPr lang="tr-TR" dirty="0"/>
              <a:t>başvurabilirsiniz. </a:t>
            </a:r>
          </a:p>
          <a:p>
            <a:r>
              <a:rPr lang="tr-TR" dirty="0"/>
              <a:t>Boş formlar strateji dairesi web sayfasında var.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 rot="19480221">
            <a:off x="9883183" y="642034"/>
            <a:ext cx="1830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Son Tarih </a:t>
            </a:r>
          </a:p>
          <a:p>
            <a:r>
              <a:rPr lang="tr-TR" dirty="0"/>
              <a:t>27 Ocak 2026 Salı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EB6B639-26FE-4886-B37A-08A87F9C7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2" t="20591" r="42184" b="21857"/>
          <a:stretch/>
        </p:blipFill>
        <p:spPr>
          <a:xfrm>
            <a:off x="6979498" y="4330197"/>
            <a:ext cx="3580436" cy="2527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5361992-9771-4F0E-BD33-19370A9D8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02" t="23123" r="44653" b="29071"/>
          <a:stretch/>
        </p:blipFill>
        <p:spPr>
          <a:xfrm>
            <a:off x="2627452" y="4365301"/>
            <a:ext cx="4097439" cy="24958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433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3916C4-28BA-318D-2F79-886E4ACE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15896" cy="884941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t>İsteklerimiz -2-</a:t>
            </a:r>
            <a:br>
              <a:rPr lang="tr-TR" dirty="0">
                <a:latin typeface="+mn-lt"/>
                <a:cs typeface="Times New Roman" panose="02020603050405020304" pitchFamily="18" charset="0"/>
              </a:rPr>
            </a:br>
            <a:r>
              <a:rPr lang="tr-TR" b="1" dirty="0">
                <a:latin typeface="+mn-lt"/>
                <a:cs typeface="Times New Roman" panose="02020603050405020304" pitchFamily="18" charset="0"/>
              </a:rPr>
              <a:t>Risk Değerlendirmesi </a:t>
            </a:r>
            <a:r>
              <a:rPr lang="tr-TR" dirty="0">
                <a:latin typeface="+mn-lt"/>
                <a:cs typeface="Times New Roman" panose="02020603050405020304" pitchFamily="18" charset="0"/>
              </a:rPr>
              <a:t>	</a:t>
            </a:r>
            <a:endParaRPr lang="tr-TR" dirty="0">
              <a:solidFill>
                <a:srgbClr val="3333C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4AAAE19-879C-49D0-953A-C4E4FFDE7924}"/>
              </a:ext>
            </a:extLst>
          </p:cNvPr>
          <p:cNvSpPr txBox="1"/>
          <p:nvPr/>
        </p:nvSpPr>
        <p:spPr>
          <a:xfrm>
            <a:off x="8281239" y="492808"/>
            <a:ext cx="288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>
                <a:solidFill>
                  <a:srgbClr val="3333CC"/>
                </a:solidFill>
                <a:latin typeface="+mn-lt"/>
              </a:rPr>
              <a:t>İstediğimiz Birim Konsolide Risk Raporu Örneği</a:t>
            </a:r>
            <a:endParaRPr lang="tr-TR" dirty="0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0E10E3AF-A3C1-4B89-893F-7F94A02889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7676" r="2478"/>
          <a:stretch/>
        </p:blipFill>
        <p:spPr>
          <a:xfrm>
            <a:off x="7255652" y="1139139"/>
            <a:ext cx="4936348" cy="4351338"/>
          </a:xfrm>
          <a:prstGeom prst="rect">
            <a:avLst/>
          </a:prstGeom>
        </p:spPr>
      </p:pic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59E0024D-E8FA-4E15-9181-E2677649D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17452" cy="4351338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Risk Oylama Formu (Birim Yönetim Kurulu)</a:t>
            </a:r>
          </a:p>
          <a:p>
            <a:pPr lvl="1"/>
            <a:r>
              <a:rPr lang="tr-TR" dirty="0"/>
              <a:t>Etki puanı: Riskin hedefe etkisini gösteriyor.</a:t>
            </a:r>
          </a:p>
          <a:p>
            <a:pPr lvl="1"/>
            <a:r>
              <a:rPr lang="tr-TR" dirty="0"/>
              <a:t>Olasılık puanı:  Riskin gerçekleşme olasılığını gösteriyor.</a:t>
            </a:r>
          </a:p>
          <a:p>
            <a:endParaRPr lang="tr-TR" dirty="0"/>
          </a:p>
          <a:p>
            <a:r>
              <a:rPr lang="tr-TR" dirty="0"/>
              <a:t>Etki ve Olasılık puanlarını Birim Yönetim Kurulu belirliyor.</a:t>
            </a:r>
          </a:p>
          <a:p>
            <a:pPr lvl="1"/>
            <a:r>
              <a:rPr lang="tr-TR" dirty="0"/>
              <a:t>Risk Puanı = Etki Puanı x Olasılık Puanı</a:t>
            </a:r>
          </a:p>
          <a:p>
            <a:endParaRPr lang="tr-TR" dirty="0"/>
          </a:p>
          <a:p>
            <a:r>
              <a:rPr lang="tr-TR" dirty="0"/>
              <a:t>Risk Değerlendirme Tablosu (Birim Kalite ve Risk Sorumlusu)</a:t>
            </a:r>
          </a:p>
          <a:p>
            <a:pPr lvl="1"/>
            <a:r>
              <a:rPr lang="tr-TR" dirty="0"/>
              <a:t>Risklerin gerçekleşme durumu kontrol ediliyor. </a:t>
            </a:r>
          </a:p>
          <a:p>
            <a:endParaRPr lang="tr-TR" dirty="0"/>
          </a:p>
          <a:p>
            <a:r>
              <a:rPr lang="tr-TR" dirty="0"/>
              <a:t>Risk Eylem Planı (Birim Kalite ve Risk Sorumlusu)</a:t>
            </a:r>
          </a:p>
          <a:p>
            <a:pPr lvl="1"/>
            <a:r>
              <a:rPr lang="tr-TR" dirty="0"/>
              <a:t>Riskleri ortadan kaldıracak eylemler planlanıyor.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106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2926" y="251913"/>
            <a:ext cx="10296332" cy="13255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t>İsteklerimiz -2-</a:t>
            </a:r>
            <a:br>
              <a:rPr lang="tr-TR" b="1" dirty="0"/>
            </a:br>
            <a:r>
              <a:rPr lang="tr-TR" b="1" dirty="0"/>
              <a:t>Birim Göstergelerinin Güncellenmesi (UYGAR)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632925" y="2129874"/>
            <a:ext cx="6644951" cy="4351338"/>
          </a:xfrm>
        </p:spPr>
        <p:txBody>
          <a:bodyPr>
            <a:normAutofit/>
          </a:bodyPr>
          <a:lstStyle/>
          <a:p>
            <a:r>
              <a:rPr lang="tr-TR" sz="3600" dirty="0"/>
              <a:t>Birim web sayfası</a:t>
            </a:r>
          </a:p>
          <a:p>
            <a:pPr lvl="1"/>
            <a:r>
              <a:rPr lang="tr-TR" sz="3200" dirty="0"/>
              <a:t>Kurumsal</a:t>
            </a:r>
          </a:p>
          <a:p>
            <a:pPr lvl="2"/>
            <a:r>
              <a:rPr lang="tr-TR" sz="2800" dirty="0"/>
              <a:t>İç kontrol</a:t>
            </a:r>
          </a:p>
          <a:p>
            <a:pPr lvl="3"/>
            <a:r>
              <a:rPr lang="tr-TR" sz="2400" dirty="0"/>
              <a:t>Göstergeler</a:t>
            </a:r>
          </a:p>
          <a:p>
            <a:pPr lvl="3"/>
            <a:endParaRPr lang="tr-TR" sz="24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40796" y="1825625"/>
            <a:ext cx="4156816" cy="49598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9AB1DAB-D486-4254-9BFA-25A14EC71E2B}"/>
              </a:ext>
            </a:extLst>
          </p:cNvPr>
          <p:cNvSpPr txBox="1"/>
          <p:nvPr/>
        </p:nvSpPr>
        <p:spPr>
          <a:xfrm rot="19480221">
            <a:off x="4557402" y="5063967"/>
            <a:ext cx="359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rial Black" panose="020B0A04020102020204" pitchFamily="34" charset="0"/>
              </a:rPr>
              <a:t>Son Tarih </a:t>
            </a:r>
          </a:p>
          <a:p>
            <a:r>
              <a:rPr lang="tr-TR" sz="2400" dirty="0">
                <a:latin typeface="Arial Black" panose="020B0A04020102020204" pitchFamily="34" charset="0"/>
              </a:rPr>
              <a:t>27 Ocak 2026 Salı</a:t>
            </a:r>
          </a:p>
        </p:txBody>
      </p:sp>
    </p:spTree>
    <p:extLst>
      <p:ext uri="{BB962C8B-B14F-4D97-AF65-F5344CB8AC3E}">
        <p14:creationId xmlns:p14="http://schemas.microsoft.com/office/powerpoint/2010/main" val="289669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406</Words>
  <Application>Microsoft Office PowerPoint</Application>
  <PresentationFormat>Geniş ekran</PresentationFormat>
  <Paragraphs>98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Arial</vt:lpstr>
      <vt:lpstr>Arial Black</vt:lpstr>
      <vt:lpstr>Calibri</vt:lpstr>
      <vt:lpstr>Calibri Light</vt:lpstr>
      <vt:lpstr>Office Teması</vt:lpstr>
      <vt:lpstr>Birim Hedefleri Güncelleme Toplantısı</vt:lpstr>
      <vt:lpstr>Teşekkür..</vt:lpstr>
      <vt:lpstr>İsteklerimiz -1- Birim hedefleri değerlendirme</vt:lpstr>
      <vt:lpstr>İsteklerimiz -1- Yeni Birim hedefleri</vt:lpstr>
      <vt:lpstr>İsteklerimiz -1- Yeni Birim hedefleri</vt:lpstr>
      <vt:lpstr>Hedefler</vt:lpstr>
      <vt:lpstr>İsteklerimiz -2- Risk Değerlendirmesi</vt:lpstr>
      <vt:lpstr>İsteklerimiz -2- Risk Değerlendirmesi  </vt:lpstr>
      <vt:lpstr>İsteklerimiz -2- Birim Göstergelerinin Güncellenmesi (UYGAR)</vt:lpstr>
      <vt:lpstr>İsteklerimiz -4- Web sayfalarının güncellenmesi Yakında web sayfası sorumlularımızla toplantı yapacağız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Birim Hedefleri</dc:title>
  <dc:creator>lenovo2</dc:creator>
  <cp:lastModifiedBy>Lenovo</cp:lastModifiedBy>
  <cp:revision>28</cp:revision>
  <dcterms:created xsi:type="dcterms:W3CDTF">2025-01-07T09:22:18Z</dcterms:created>
  <dcterms:modified xsi:type="dcterms:W3CDTF">2026-01-14T07:03:15Z</dcterms:modified>
</cp:coreProperties>
</file>